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Ansam" charset="1" panose="00000500000000000000"/>
      <p:regular r:id="rId50"/>
    </p:embeddedFont>
    <p:embeddedFont>
      <p:font typeface="Stars &amp; Love" charset="1" panose="00000000000000000000"/>
      <p:regular r:id="rId51"/>
    </p:embeddedFont>
    <p:embeddedFont>
      <p:font typeface="New Standard" charset="1" panose="02040503080506020203"/>
      <p:regular r:id="rId52"/>
    </p:embeddedFont>
    <p:embeddedFont>
      <p:font typeface="New Standard Bold" charset="1" panose="02040703080506020203"/>
      <p:regular r:id="rId53"/>
    </p:embeddedFont>
    <p:embeddedFont>
      <p:font typeface="New Standard Italics" charset="1" panose="020405030805060902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google.com/maps/search/Ember+Wellness%2C+Toronto%2C+Canada" TargetMode="External" Type="http://schemas.openxmlformats.org/officeDocument/2006/relationships/hyperlink"/><Relationship Id="rId7" Target="https://www.google.com/maps/search/Health+Hut%2C+Toronto%2C+Canada" TargetMode="External" Type="http://schemas.openxmlformats.org/officeDocument/2006/relationships/hyperlink"/><Relationship Id="rId8" Target="https://www.google.com/maps/search/Wildcraft%2C+Toronto%2C+Canada"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14" Target="../media/image21.png" Type="http://schemas.openxmlformats.org/officeDocument/2006/relationships/image"/><Relationship Id="rId15" Target="../media/image2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researchgate.net/publication/354851557_THE_EFFECTIVENESS_OF_DOVE_CAMPAIGN_FOR_REAL_BEAUTY_IN_AFFECTING_CUSTOMERS%27_PURCHASE_DECISION_TOWARD_DOVE_PRODUCTS"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9782922" y="6465250"/>
            <a:ext cx="6500361" cy="1900556"/>
            <a:chOff x="0" y="0"/>
            <a:chExt cx="1862687" cy="544607"/>
          </a:xfrm>
        </p:grpSpPr>
        <p:sp>
          <p:nvSpPr>
            <p:cNvPr name="Freeform 17" id="17"/>
            <p:cNvSpPr/>
            <p:nvPr/>
          </p:nvSpPr>
          <p:spPr>
            <a:xfrm flipH="false" flipV="false" rot="0">
              <a:off x="0" y="0"/>
              <a:ext cx="1862687" cy="544607"/>
            </a:xfrm>
            <a:custGeom>
              <a:avLst/>
              <a:gdLst/>
              <a:ahLst/>
              <a:cxnLst/>
              <a:rect r="r" b="b" t="t" l="l"/>
              <a:pathLst>
                <a:path h="544607" w="1862687">
                  <a:moveTo>
                    <a:pt x="60741" y="0"/>
                  </a:moveTo>
                  <a:lnTo>
                    <a:pt x="1801946" y="0"/>
                  </a:lnTo>
                  <a:cubicBezTo>
                    <a:pt x="1835492" y="0"/>
                    <a:pt x="1862687" y="27195"/>
                    <a:pt x="1862687" y="60741"/>
                  </a:cubicBezTo>
                  <a:lnTo>
                    <a:pt x="1862687" y="483866"/>
                  </a:lnTo>
                  <a:cubicBezTo>
                    <a:pt x="1862687" y="517412"/>
                    <a:pt x="1835492" y="544607"/>
                    <a:pt x="1801946" y="544607"/>
                  </a:cubicBezTo>
                  <a:lnTo>
                    <a:pt x="60741" y="544607"/>
                  </a:lnTo>
                  <a:cubicBezTo>
                    <a:pt x="27195" y="544607"/>
                    <a:pt x="0" y="517412"/>
                    <a:pt x="0" y="483866"/>
                  </a:cubicBezTo>
                  <a:lnTo>
                    <a:pt x="0" y="60741"/>
                  </a:lnTo>
                  <a:cubicBezTo>
                    <a:pt x="0" y="27195"/>
                    <a:pt x="27195" y="0"/>
                    <a:pt x="60741"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1862687" cy="573182"/>
            </a:xfrm>
            <a:prstGeom prst="rect">
              <a:avLst/>
            </a:prstGeom>
          </p:spPr>
          <p:txBody>
            <a:bodyPr anchor="ctr" rtlCol="false" tIns="46691" lIns="46691" bIns="46691" rIns="46691"/>
            <a:lstStyle/>
            <a:p>
              <a:pPr algn="ctr">
                <a:lnSpc>
                  <a:spcPts val="2282"/>
                </a:lnSpc>
              </a:pPr>
            </a:p>
          </p:txBody>
        </p:sp>
      </p:grpSp>
      <p:grpSp>
        <p:nvGrpSpPr>
          <p:cNvPr name="Group 19" id="19"/>
          <p:cNvGrpSpPr/>
          <p:nvPr/>
        </p:nvGrpSpPr>
        <p:grpSpPr>
          <a:xfrm rot="0">
            <a:off x="2253604" y="4054711"/>
            <a:ext cx="3703498" cy="4213170"/>
            <a:chOff x="0" y="0"/>
            <a:chExt cx="812800" cy="924657"/>
          </a:xfrm>
        </p:grpSpPr>
        <p:sp>
          <p:nvSpPr>
            <p:cNvPr name="Freeform 20" id="20"/>
            <p:cNvSpPr/>
            <p:nvPr/>
          </p:nvSpPr>
          <p:spPr>
            <a:xfrm flipH="false" flipV="false" rot="0">
              <a:off x="0" y="0"/>
              <a:ext cx="812800" cy="924657"/>
            </a:xfrm>
            <a:custGeom>
              <a:avLst/>
              <a:gdLst/>
              <a:ahLst/>
              <a:cxnLst/>
              <a:rect r="r" b="b" t="t" l="l"/>
              <a:pathLst>
                <a:path h="924657" w="812800">
                  <a:moveTo>
                    <a:pt x="48080" y="0"/>
                  </a:moveTo>
                  <a:lnTo>
                    <a:pt x="764720" y="0"/>
                  </a:lnTo>
                  <a:cubicBezTo>
                    <a:pt x="777472" y="0"/>
                    <a:pt x="789701" y="5066"/>
                    <a:pt x="798718" y="14082"/>
                  </a:cubicBezTo>
                  <a:cubicBezTo>
                    <a:pt x="807734" y="23099"/>
                    <a:pt x="812800" y="35328"/>
                    <a:pt x="812800" y="48080"/>
                  </a:cubicBezTo>
                  <a:lnTo>
                    <a:pt x="812800" y="876577"/>
                  </a:lnTo>
                  <a:cubicBezTo>
                    <a:pt x="812800" y="889328"/>
                    <a:pt x="807734" y="901558"/>
                    <a:pt x="798718" y="910574"/>
                  </a:cubicBezTo>
                  <a:cubicBezTo>
                    <a:pt x="789701" y="919591"/>
                    <a:pt x="777472" y="924657"/>
                    <a:pt x="764720" y="924657"/>
                  </a:cubicBezTo>
                  <a:lnTo>
                    <a:pt x="48080" y="924657"/>
                  </a:lnTo>
                  <a:cubicBezTo>
                    <a:pt x="21526" y="924657"/>
                    <a:pt x="0" y="903131"/>
                    <a:pt x="0" y="876577"/>
                  </a:cubicBezTo>
                  <a:lnTo>
                    <a:pt x="0" y="48080"/>
                  </a:lnTo>
                  <a:cubicBezTo>
                    <a:pt x="0" y="35328"/>
                    <a:pt x="5066" y="23099"/>
                    <a:pt x="14082" y="14082"/>
                  </a:cubicBezTo>
                  <a:cubicBezTo>
                    <a:pt x="23099" y="5066"/>
                    <a:pt x="35328" y="0"/>
                    <a:pt x="48080" y="0"/>
                  </a:cubicBezTo>
                  <a:close/>
                </a:path>
              </a:pathLst>
            </a:custGeom>
            <a:blipFill>
              <a:blip r:embed="rId6"/>
              <a:stretch>
                <a:fillRect l="-6880" t="0" r="-6880" b="0"/>
              </a:stretch>
            </a:blipFill>
            <a:ln w="66675" cap="rnd">
              <a:solidFill>
                <a:srgbClr val="D4BC68"/>
              </a:solidFill>
              <a:prstDash val="solid"/>
              <a:round/>
            </a:ln>
          </p:spPr>
        </p:sp>
      </p:grpSp>
      <p:sp>
        <p:nvSpPr>
          <p:cNvPr name="Freeform 21" id="21"/>
          <p:cNvSpPr/>
          <p:nvPr/>
        </p:nvSpPr>
        <p:spPr>
          <a:xfrm flipH="false" flipV="false" rot="0">
            <a:off x="14002491" y="3642288"/>
            <a:ext cx="2127805" cy="1501212"/>
          </a:xfrm>
          <a:custGeom>
            <a:avLst/>
            <a:gdLst/>
            <a:ahLst/>
            <a:cxnLst/>
            <a:rect r="r" b="b" t="t" l="l"/>
            <a:pathLst>
              <a:path h="1501212" w="2127805">
                <a:moveTo>
                  <a:pt x="0" y="0"/>
                </a:moveTo>
                <a:lnTo>
                  <a:pt x="2127805" y="0"/>
                </a:lnTo>
                <a:lnTo>
                  <a:pt x="2127805" y="1501212"/>
                </a:lnTo>
                <a:lnTo>
                  <a:pt x="0" y="1501212"/>
                </a:lnTo>
                <a:lnTo>
                  <a:pt x="0" y="0"/>
                </a:lnTo>
                <a:close/>
              </a:path>
            </a:pathLst>
          </a:custGeom>
          <a:blipFill>
            <a:blip r:embed="rId7"/>
            <a:stretch>
              <a:fillRect l="0" t="0" r="0" b="0"/>
            </a:stretch>
          </a:blipFill>
        </p:spPr>
      </p:sp>
      <p:sp>
        <p:nvSpPr>
          <p:cNvPr name="TextBox 22" id="22"/>
          <p:cNvSpPr txBox="true"/>
          <p:nvPr/>
        </p:nvSpPr>
        <p:spPr>
          <a:xfrm rot="0">
            <a:off x="10134644" y="6825218"/>
            <a:ext cx="5771357" cy="1135417"/>
          </a:xfrm>
          <a:prstGeom prst="rect">
            <a:avLst/>
          </a:prstGeom>
        </p:spPr>
        <p:txBody>
          <a:bodyPr anchor="t" rtlCol="false" tIns="0" lIns="0" bIns="0" rIns="0">
            <a:spAutoFit/>
          </a:bodyPr>
          <a:lstStyle/>
          <a:p>
            <a:pPr algn="l">
              <a:lnSpc>
                <a:spcPts val="3042"/>
              </a:lnSpc>
            </a:pPr>
            <a:r>
              <a:rPr lang="en-US" sz="2173" spc="260">
                <a:solidFill>
                  <a:srgbClr val="4E4449"/>
                </a:solidFill>
                <a:latin typeface="Ansam"/>
                <a:ea typeface="Ansam"/>
                <a:cs typeface="Ansam"/>
                <a:sym typeface="Ansam"/>
              </a:rPr>
              <a:t>SUKHMANI KAUR (301467664)</a:t>
            </a:r>
          </a:p>
          <a:p>
            <a:pPr algn="l">
              <a:lnSpc>
                <a:spcPts val="3042"/>
              </a:lnSpc>
            </a:pPr>
            <a:r>
              <a:rPr lang="en-US" sz="2173" spc="260">
                <a:solidFill>
                  <a:srgbClr val="4E4449"/>
                </a:solidFill>
                <a:latin typeface="Ansam"/>
                <a:ea typeface="Ansam"/>
                <a:cs typeface="Ansam"/>
                <a:sym typeface="Ansam"/>
              </a:rPr>
              <a:t>SUKHPREET SINGH (301333453)</a:t>
            </a:r>
          </a:p>
          <a:p>
            <a:pPr algn="l">
              <a:lnSpc>
                <a:spcPts val="3042"/>
              </a:lnSpc>
            </a:pPr>
            <a:r>
              <a:rPr lang="en-US" sz="2173" spc="260">
                <a:solidFill>
                  <a:srgbClr val="4E4449"/>
                </a:solidFill>
                <a:latin typeface="Ansam"/>
                <a:ea typeface="Ansam"/>
                <a:cs typeface="Ansam"/>
                <a:sym typeface="Ansam"/>
              </a:rPr>
              <a:t>MANKANWAR SINGH (301330855)</a:t>
            </a:r>
          </a:p>
        </p:txBody>
      </p:sp>
      <p:sp>
        <p:nvSpPr>
          <p:cNvPr name="TextBox 23" id="23"/>
          <p:cNvSpPr txBox="true"/>
          <p:nvPr/>
        </p:nvSpPr>
        <p:spPr>
          <a:xfrm rot="0">
            <a:off x="2021875" y="1429364"/>
            <a:ext cx="14244249" cy="3860288"/>
          </a:xfrm>
          <a:prstGeom prst="rect">
            <a:avLst/>
          </a:prstGeom>
        </p:spPr>
        <p:txBody>
          <a:bodyPr anchor="t" rtlCol="false" tIns="0" lIns="0" bIns="0" rIns="0">
            <a:spAutoFit/>
          </a:bodyPr>
          <a:lstStyle/>
          <a:p>
            <a:pPr algn="ctr" marL="0" indent="0" lvl="0">
              <a:lnSpc>
                <a:spcPts val="15645"/>
              </a:lnSpc>
              <a:spcBef>
                <a:spcPct val="0"/>
              </a:spcBef>
            </a:pPr>
            <a:r>
              <a:rPr lang="en-US" sz="10430" spc="73">
                <a:solidFill>
                  <a:srgbClr val="7B629A"/>
                </a:solidFill>
                <a:latin typeface="Stars &amp; Love"/>
                <a:ea typeface="Stars &amp; Love"/>
                <a:cs typeface="Stars &amp; Love"/>
                <a:sym typeface="Stars &amp; Love"/>
              </a:rPr>
              <a:t>Marketing Analysis &amp; Planning</a:t>
            </a:r>
          </a:p>
        </p:txBody>
      </p:sp>
      <p:sp>
        <p:nvSpPr>
          <p:cNvPr name="TextBox 24" id="24"/>
          <p:cNvSpPr txBox="true"/>
          <p:nvPr/>
        </p:nvSpPr>
        <p:spPr>
          <a:xfrm rot="0">
            <a:off x="7929527" y="5521279"/>
            <a:ext cx="6389489" cy="645669"/>
          </a:xfrm>
          <a:prstGeom prst="rect">
            <a:avLst/>
          </a:prstGeom>
        </p:spPr>
        <p:txBody>
          <a:bodyPr anchor="t" rtlCol="false" tIns="0" lIns="0" bIns="0" rIns="0">
            <a:spAutoFit/>
          </a:bodyPr>
          <a:lstStyle/>
          <a:p>
            <a:pPr algn="ctr">
              <a:lnSpc>
                <a:spcPts val="5361"/>
              </a:lnSpc>
              <a:spcBef>
                <a:spcPct val="0"/>
              </a:spcBef>
            </a:pPr>
            <a:r>
              <a:rPr lang="en-US" sz="3829">
                <a:solidFill>
                  <a:srgbClr val="878B67"/>
                </a:solidFill>
                <a:latin typeface="Stars &amp; Love"/>
                <a:ea typeface="Stars &amp; Love"/>
                <a:cs typeface="Stars &amp; Love"/>
                <a:sym typeface="Stars &amp; Love"/>
              </a:rPr>
              <a:t>Dove - Relaxation &amp; Wellness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32917"/>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Our competitors</a:t>
            </a:r>
          </a:p>
        </p:txBody>
      </p:sp>
      <p:grpSp>
        <p:nvGrpSpPr>
          <p:cNvPr name="Group 17" id="17"/>
          <p:cNvGrpSpPr/>
          <p:nvPr/>
        </p:nvGrpSpPr>
        <p:grpSpPr>
          <a:xfrm rot="0">
            <a:off x="2235014" y="3249336"/>
            <a:ext cx="14031110" cy="5063505"/>
            <a:chOff x="0" y="0"/>
            <a:chExt cx="18708147" cy="6751340"/>
          </a:xfrm>
        </p:grpSpPr>
        <p:grpSp>
          <p:nvGrpSpPr>
            <p:cNvPr name="Group 18" id="18"/>
            <p:cNvGrpSpPr/>
            <p:nvPr/>
          </p:nvGrpSpPr>
          <p:grpSpPr>
            <a:xfrm rot="0">
              <a:off x="0" y="0"/>
              <a:ext cx="18708147" cy="6751340"/>
              <a:chOff x="0" y="0"/>
              <a:chExt cx="4352270" cy="1570634"/>
            </a:xfrm>
          </p:grpSpPr>
          <p:sp>
            <p:nvSpPr>
              <p:cNvPr name="Freeform 19" id="19"/>
              <p:cNvSpPr/>
              <p:nvPr/>
            </p:nvSpPr>
            <p:spPr>
              <a:xfrm flipH="false" flipV="false" rot="0">
                <a:off x="0" y="0"/>
                <a:ext cx="4352270" cy="1570634"/>
              </a:xfrm>
              <a:custGeom>
                <a:avLst/>
                <a:gdLst/>
                <a:ahLst/>
                <a:cxnLst/>
                <a:rect r="r" b="b" t="t" l="l"/>
                <a:pathLst>
                  <a:path h="1570634" w="4352270">
                    <a:moveTo>
                      <a:pt x="23893" y="0"/>
                    </a:moveTo>
                    <a:lnTo>
                      <a:pt x="4328377" y="0"/>
                    </a:lnTo>
                    <a:cubicBezTo>
                      <a:pt x="4341573" y="0"/>
                      <a:pt x="4352270" y="10697"/>
                      <a:pt x="4352270" y="23893"/>
                    </a:cubicBezTo>
                    <a:lnTo>
                      <a:pt x="4352270" y="1546741"/>
                    </a:lnTo>
                    <a:cubicBezTo>
                      <a:pt x="4352270" y="1559937"/>
                      <a:pt x="4341573" y="1570634"/>
                      <a:pt x="4328377" y="1570634"/>
                    </a:cubicBezTo>
                    <a:lnTo>
                      <a:pt x="23893" y="1570634"/>
                    </a:lnTo>
                    <a:cubicBezTo>
                      <a:pt x="10697" y="1570634"/>
                      <a:pt x="0" y="1559937"/>
                      <a:pt x="0" y="1546741"/>
                    </a:cubicBezTo>
                    <a:lnTo>
                      <a:pt x="0" y="23893"/>
                    </a:lnTo>
                    <a:cubicBezTo>
                      <a:pt x="0" y="10697"/>
                      <a:pt x="10697" y="0"/>
                      <a:pt x="23893"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4352270" cy="1599209"/>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658053" y="1390668"/>
              <a:ext cx="17392041" cy="4048067"/>
            </a:xfrm>
            <a:prstGeom prst="rect">
              <a:avLst/>
            </a:prstGeom>
          </p:spPr>
          <p:txBody>
            <a:bodyPr anchor="t" rtlCol="false" tIns="0" lIns="0" bIns="0" rIns="0">
              <a:spAutoFit/>
            </a:bodyPr>
            <a:lstStyle/>
            <a:p>
              <a:pPr algn="l" marL="421632" indent="-210816" lvl="1">
                <a:lnSpc>
                  <a:spcPts val="2734"/>
                </a:lnSpc>
                <a:buFont typeface="Arial"/>
                <a:buChar char="•"/>
              </a:pPr>
              <a:r>
                <a:rPr lang="en-US" sz="1952">
                  <a:solidFill>
                    <a:srgbClr val="000000"/>
                  </a:solidFill>
                  <a:latin typeface="Ansam"/>
                  <a:ea typeface="Ansam"/>
                  <a:cs typeface="Ansam"/>
                  <a:sym typeface="Ansam"/>
                  <a:hlinkClick r:id="rId6" tooltip="https://www.google.com/maps/search/Ember+Wellness%2C+Toronto%2C+Canada"/>
                </a:rPr>
                <a:t>Ember Wellness</a:t>
              </a:r>
            </a:p>
            <a:p>
              <a:pPr algn="l">
                <a:lnSpc>
                  <a:spcPts val="2734"/>
                </a:lnSpc>
              </a:pPr>
              <a:r>
                <a:rPr lang="en-US" sz="1952">
                  <a:solidFill>
                    <a:srgbClr val="000000"/>
                  </a:solidFill>
                  <a:latin typeface="Ansam"/>
                  <a:ea typeface="Ansam"/>
                  <a:cs typeface="Ansam"/>
                  <a:sym typeface="Ansam"/>
                </a:rPr>
                <a:t>Provides clean, supportive skincare products designed to be part of daily rituals, focusing on wellness and self-care. </a:t>
              </a:r>
            </a:p>
            <a:p>
              <a:pPr algn="l">
                <a:lnSpc>
                  <a:spcPts val="2734"/>
                </a:lnSpc>
              </a:pPr>
            </a:p>
            <a:p>
              <a:pPr algn="l" marL="421632" indent="-210816" lvl="1">
                <a:lnSpc>
                  <a:spcPts val="2734"/>
                </a:lnSpc>
                <a:buFont typeface="Arial"/>
                <a:buChar char="•"/>
              </a:pPr>
              <a:r>
                <a:rPr lang="en-US" sz="1952">
                  <a:solidFill>
                    <a:srgbClr val="000000"/>
                  </a:solidFill>
                  <a:latin typeface="Ansam"/>
                  <a:ea typeface="Ansam"/>
                  <a:cs typeface="Ansam"/>
                  <a:sym typeface="Ansam"/>
                  <a:hlinkClick r:id="rId7" tooltip="https://www.google.com/maps/search/Health+Hut%2C+Toronto%2C+Canada"/>
                </a:rPr>
                <a:t>Health Hut</a:t>
              </a:r>
            </a:p>
            <a:p>
              <a:pPr algn="l">
                <a:lnSpc>
                  <a:spcPts val="2734"/>
                </a:lnSpc>
              </a:pPr>
              <a:r>
                <a:rPr lang="en-US" sz="1952">
                  <a:solidFill>
                    <a:srgbClr val="000000"/>
                  </a:solidFill>
                  <a:latin typeface="Ansam"/>
                  <a:ea typeface="Ansam"/>
                  <a:cs typeface="Ansam"/>
                  <a:sym typeface="Ansam"/>
                </a:rPr>
                <a:t>Offers clean skincare, body, and lifestyle products, incorporating facial-forward brands and focusing on wellness. </a:t>
              </a:r>
            </a:p>
            <a:p>
              <a:pPr algn="l">
                <a:lnSpc>
                  <a:spcPts val="2734"/>
                </a:lnSpc>
              </a:pPr>
            </a:p>
            <a:p>
              <a:pPr algn="l" marL="421632" indent="-210816" lvl="1">
                <a:lnSpc>
                  <a:spcPts val="2734"/>
                </a:lnSpc>
                <a:buFont typeface="Arial"/>
                <a:buChar char="•"/>
              </a:pPr>
              <a:r>
                <a:rPr lang="en-US" sz="1952">
                  <a:solidFill>
                    <a:srgbClr val="000000"/>
                  </a:solidFill>
                  <a:latin typeface="Ansam"/>
                  <a:ea typeface="Ansam"/>
                  <a:cs typeface="Ansam"/>
                  <a:sym typeface="Ansam"/>
                  <a:hlinkClick r:id="rId8" tooltip="https://www.google.com/maps/search/Wildcraft%2C+Toronto%2C+Canada"/>
                </a:rPr>
                <a:t>Wildcraft</a:t>
              </a:r>
            </a:p>
            <a:p>
              <a:pPr algn="l">
                <a:lnSpc>
                  <a:spcPts val="2734"/>
                </a:lnSpc>
              </a:pPr>
              <a:r>
                <a:rPr lang="en-US" sz="1952">
                  <a:solidFill>
                    <a:srgbClr val="000000"/>
                  </a:solidFill>
                  <a:latin typeface="Ansam"/>
                  <a:ea typeface="Ansam"/>
                  <a:cs typeface="Ansam"/>
                  <a:sym typeface="Ansam"/>
                </a:rPr>
                <a:t>Creates small-batch, organic skincare products, emphasizing natural ingredients and eco-friendly practices.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06817"/>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Conclusion- STEEP</a:t>
            </a:r>
          </a:p>
        </p:txBody>
      </p:sp>
      <p:grpSp>
        <p:nvGrpSpPr>
          <p:cNvPr name="Group 17" id="17"/>
          <p:cNvGrpSpPr/>
          <p:nvPr/>
        </p:nvGrpSpPr>
        <p:grpSpPr>
          <a:xfrm rot="0">
            <a:off x="2329161" y="3457633"/>
            <a:ext cx="6248682" cy="4655219"/>
            <a:chOff x="0" y="0"/>
            <a:chExt cx="8331576" cy="6206959"/>
          </a:xfrm>
        </p:grpSpPr>
        <p:grpSp>
          <p:nvGrpSpPr>
            <p:cNvPr name="Group 18" id="18"/>
            <p:cNvGrpSpPr/>
            <p:nvPr/>
          </p:nvGrpSpPr>
          <p:grpSpPr>
            <a:xfrm rot="0">
              <a:off x="0" y="0"/>
              <a:ext cx="8331576" cy="6206959"/>
              <a:chOff x="0" y="0"/>
              <a:chExt cx="1645743" cy="1226066"/>
            </a:xfrm>
          </p:grpSpPr>
          <p:sp>
            <p:nvSpPr>
              <p:cNvPr name="Freeform 19" id="19"/>
              <p:cNvSpPr/>
              <p:nvPr/>
            </p:nvSpPr>
            <p:spPr>
              <a:xfrm flipH="false" flipV="false" rot="0">
                <a:off x="0" y="0"/>
                <a:ext cx="1645743" cy="1226066"/>
              </a:xfrm>
              <a:custGeom>
                <a:avLst/>
                <a:gdLst/>
                <a:ahLst/>
                <a:cxnLst/>
                <a:rect r="r" b="b" t="t" l="l"/>
                <a:pathLst>
                  <a:path h="1226066" w="1645743">
                    <a:moveTo>
                      <a:pt x="63187" y="0"/>
                    </a:moveTo>
                    <a:lnTo>
                      <a:pt x="1582556" y="0"/>
                    </a:lnTo>
                    <a:cubicBezTo>
                      <a:pt x="1599314" y="0"/>
                      <a:pt x="1615386" y="6657"/>
                      <a:pt x="1627236" y="18507"/>
                    </a:cubicBezTo>
                    <a:cubicBezTo>
                      <a:pt x="1639086" y="30357"/>
                      <a:pt x="1645743" y="46429"/>
                      <a:pt x="1645743" y="63187"/>
                    </a:cubicBezTo>
                    <a:lnTo>
                      <a:pt x="1645743" y="1162879"/>
                    </a:lnTo>
                    <a:cubicBezTo>
                      <a:pt x="1645743" y="1179637"/>
                      <a:pt x="1639086" y="1195709"/>
                      <a:pt x="1627236" y="1207559"/>
                    </a:cubicBezTo>
                    <a:cubicBezTo>
                      <a:pt x="1615386" y="1219409"/>
                      <a:pt x="1599314" y="1226066"/>
                      <a:pt x="1582556" y="1226066"/>
                    </a:cubicBezTo>
                    <a:lnTo>
                      <a:pt x="63187" y="1226066"/>
                    </a:lnTo>
                    <a:cubicBezTo>
                      <a:pt x="46429" y="1226066"/>
                      <a:pt x="30357" y="1219409"/>
                      <a:pt x="18507" y="1207559"/>
                    </a:cubicBezTo>
                    <a:cubicBezTo>
                      <a:pt x="6657" y="1195709"/>
                      <a:pt x="0" y="1179637"/>
                      <a:pt x="0" y="1162879"/>
                    </a:cubicBezTo>
                    <a:lnTo>
                      <a:pt x="0" y="63187"/>
                    </a:lnTo>
                    <a:cubicBezTo>
                      <a:pt x="0" y="46429"/>
                      <a:pt x="6657" y="30357"/>
                      <a:pt x="18507" y="18507"/>
                    </a:cubicBezTo>
                    <a:cubicBezTo>
                      <a:pt x="30357" y="6657"/>
                      <a:pt x="46429" y="0"/>
                      <a:pt x="6318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47625"/>
                <a:ext cx="1645743" cy="1273691"/>
              </a:xfrm>
              <a:prstGeom prst="rect">
                <a:avLst/>
              </a:prstGeom>
            </p:spPr>
            <p:txBody>
              <a:bodyPr anchor="ctr" rtlCol="false" tIns="50800" lIns="50800" bIns="50800" rIns="50800"/>
              <a:lstStyle/>
              <a:p>
                <a:pPr algn="l" marL="431805" indent="-215903" lvl="1">
                  <a:lnSpc>
                    <a:spcPts val="2800"/>
                  </a:lnSpc>
                  <a:spcBef>
                    <a:spcPct val="0"/>
                  </a:spcBef>
                  <a:buFont typeface="Arial"/>
                  <a:buChar char="•"/>
                </a:pPr>
              </a:p>
            </p:txBody>
          </p:sp>
        </p:grpSp>
        <p:sp>
          <p:nvSpPr>
            <p:cNvPr name="TextBox 21" id="21"/>
            <p:cNvSpPr txBox="true"/>
            <p:nvPr/>
          </p:nvSpPr>
          <p:spPr>
            <a:xfrm rot="0">
              <a:off x="334723" y="246488"/>
              <a:ext cx="7662131" cy="5675884"/>
            </a:xfrm>
            <a:prstGeom prst="rect">
              <a:avLst/>
            </a:prstGeom>
          </p:spPr>
          <p:txBody>
            <a:bodyPr anchor="t" rtlCol="false" tIns="0" lIns="0" bIns="0" rIns="0">
              <a:spAutoFit/>
            </a:bodyPr>
            <a:lstStyle/>
            <a:p>
              <a:pPr algn="l" marL="330327" indent="-165164" lvl="1">
                <a:lnSpc>
                  <a:spcPts val="2142"/>
                </a:lnSpc>
                <a:buFont typeface="Arial"/>
                <a:buChar char="•"/>
              </a:pPr>
              <a:r>
                <a:rPr lang="en-US" sz="1530">
                  <a:solidFill>
                    <a:srgbClr val="000000"/>
                  </a:solidFill>
                  <a:latin typeface="Ansam"/>
                  <a:ea typeface="Ansam"/>
                  <a:cs typeface="Ansam"/>
                  <a:sym typeface="Ansam"/>
                </a:rPr>
                <a:t>Inc</a:t>
              </a:r>
              <a:r>
                <a:rPr lang="en-US" sz="1530">
                  <a:solidFill>
                    <a:srgbClr val="000000"/>
                  </a:solidFill>
                  <a:latin typeface="Ansam"/>
                  <a:ea typeface="Ansam"/>
                  <a:cs typeface="Ansam"/>
                  <a:sym typeface="Ansam"/>
                </a:rPr>
                <a:t>reasing Demand for Holistic Wellness Products:</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Growing emphasis on self-care, stress relief, and mental well-being present a considerable market opportunity for wellness-oriented skincare products.</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The blend of aromatherapy fits seamlessly with customers' preferences for natural and effective means of reducing stress.</a:t>
              </a:r>
            </a:p>
            <a:p>
              <a:pPr algn="l">
                <a:lnSpc>
                  <a:spcPts val="2142"/>
                </a:lnSpc>
                <a:spcBef>
                  <a:spcPct val="0"/>
                </a:spcBef>
              </a:pPr>
            </a:p>
            <a:p>
              <a:pPr algn="l" marL="330327" indent="-165164" lvl="1">
                <a:lnSpc>
                  <a:spcPts val="2142"/>
                </a:lnSpc>
                <a:spcBef>
                  <a:spcPct val="0"/>
                </a:spcBef>
                <a:buFont typeface="Arial"/>
                <a:buChar char="•"/>
              </a:pPr>
              <a:r>
                <a:rPr lang="en-US" sz="1530">
                  <a:solidFill>
                    <a:srgbClr val="000000"/>
                  </a:solidFill>
                  <a:latin typeface="Ansam"/>
                  <a:ea typeface="Ansam"/>
                  <a:cs typeface="Ansam"/>
                  <a:sym typeface="Ansam"/>
                </a:rPr>
                <a:t>Innovation and Sustainability Dominance:</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Formulating progressive products and shifting to sustainable production systems are vital if the Dove skincare range is to stand apart from its competitors.</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The establishment of sustainable variables like biodegradable packaging and responsible sourcing of ingredients could make this product more appealing for environmentally conscious consumers.</a:t>
              </a:r>
            </a:p>
          </p:txBody>
        </p:sp>
      </p:grpSp>
      <p:grpSp>
        <p:nvGrpSpPr>
          <p:cNvPr name="Group 22" id="22"/>
          <p:cNvGrpSpPr/>
          <p:nvPr/>
        </p:nvGrpSpPr>
        <p:grpSpPr>
          <a:xfrm rot="0">
            <a:off x="9710157" y="3457633"/>
            <a:ext cx="6248682" cy="4655219"/>
            <a:chOff x="0" y="0"/>
            <a:chExt cx="8331576" cy="6206959"/>
          </a:xfrm>
        </p:grpSpPr>
        <p:grpSp>
          <p:nvGrpSpPr>
            <p:cNvPr name="Group 23" id="23"/>
            <p:cNvGrpSpPr/>
            <p:nvPr/>
          </p:nvGrpSpPr>
          <p:grpSpPr>
            <a:xfrm rot="0">
              <a:off x="0" y="0"/>
              <a:ext cx="8331576" cy="6206959"/>
              <a:chOff x="0" y="0"/>
              <a:chExt cx="1645743" cy="1226066"/>
            </a:xfrm>
          </p:grpSpPr>
          <p:sp>
            <p:nvSpPr>
              <p:cNvPr name="Freeform 24" id="24"/>
              <p:cNvSpPr/>
              <p:nvPr/>
            </p:nvSpPr>
            <p:spPr>
              <a:xfrm flipH="false" flipV="false" rot="0">
                <a:off x="0" y="0"/>
                <a:ext cx="1645743" cy="1226066"/>
              </a:xfrm>
              <a:custGeom>
                <a:avLst/>
                <a:gdLst/>
                <a:ahLst/>
                <a:cxnLst/>
                <a:rect r="r" b="b" t="t" l="l"/>
                <a:pathLst>
                  <a:path h="1226066" w="1645743">
                    <a:moveTo>
                      <a:pt x="63187" y="0"/>
                    </a:moveTo>
                    <a:lnTo>
                      <a:pt x="1582556" y="0"/>
                    </a:lnTo>
                    <a:cubicBezTo>
                      <a:pt x="1599314" y="0"/>
                      <a:pt x="1615386" y="6657"/>
                      <a:pt x="1627236" y="18507"/>
                    </a:cubicBezTo>
                    <a:cubicBezTo>
                      <a:pt x="1639086" y="30357"/>
                      <a:pt x="1645743" y="46429"/>
                      <a:pt x="1645743" y="63187"/>
                    </a:cubicBezTo>
                    <a:lnTo>
                      <a:pt x="1645743" y="1162879"/>
                    </a:lnTo>
                    <a:cubicBezTo>
                      <a:pt x="1645743" y="1179637"/>
                      <a:pt x="1639086" y="1195709"/>
                      <a:pt x="1627236" y="1207559"/>
                    </a:cubicBezTo>
                    <a:cubicBezTo>
                      <a:pt x="1615386" y="1219409"/>
                      <a:pt x="1599314" y="1226066"/>
                      <a:pt x="1582556" y="1226066"/>
                    </a:cubicBezTo>
                    <a:lnTo>
                      <a:pt x="63187" y="1226066"/>
                    </a:lnTo>
                    <a:cubicBezTo>
                      <a:pt x="46429" y="1226066"/>
                      <a:pt x="30357" y="1219409"/>
                      <a:pt x="18507" y="1207559"/>
                    </a:cubicBezTo>
                    <a:cubicBezTo>
                      <a:pt x="6657" y="1195709"/>
                      <a:pt x="0" y="1179637"/>
                      <a:pt x="0" y="1162879"/>
                    </a:cubicBezTo>
                    <a:lnTo>
                      <a:pt x="0" y="63187"/>
                    </a:lnTo>
                    <a:cubicBezTo>
                      <a:pt x="0" y="46429"/>
                      <a:pt x="6657" y="30357"/>
                      <a:pt x="18507" y="18507"/>
                    </a:cubicBezTo>
                    <a:cubicBezTo>
                      <a:pt x="30357" y="6657"/>
                      <a:pt x="46429" y="0"/>
                      <a:pt x="63187" y="0"/>
                    </a:cubicBezTo>
                    <a:close/>
                  </a:path>
                </a:pathLst>
              </a:custGeom>
              <a:solidFill>
                <a:srgbClr val="FFFFFF"/>
              </a:solidFill>
              <a:ln w="66675" cap="rnd">
                <a:solidFill>
                  <a:srgbClr val="D4BC68"/>
                </a:solidFill>
                <a:prstDash val="solid"/>
                <a:round/>
              </a:ln>
            </p:spPr>
          </p:sp>
          <p:sp>
            <p:nvSpPr>
              <p:cNvPr name="TextBox 25" id="25"/>
              <p:cNvSpPr txBox="true"/>
              <p:nvPr/>
            </p:nvSpPr>
            <p:spPr>
              <a:xfrm>
                <a:off x="0" y="-28575"/>
                <a:ext cx="1645743" cy="1254641"/>
              </a:xfrm>
              <a:prstGeom prst="rect">
                <a:avLst/>
              </a:prstGeom>
            </p:spPr>
            <p:txBody>
              <a:bodyPr anchor="ctr" rtlCol="false" tIns="50800" lIns="50800" bIns="50800" rIns="50800"/>
              <a:lstStyle/>
              <a:p>
                <a:pPr algn="ctr">
                  <a:lnSpc>
                    <a:spcPts val="2281"/>
                  </a:lnSpc>
                </a:pPr>
              </a:p>
            </p:txBody>
          </p:sp>
        </p:grpSp>
        <p:sp>
          <p:nvSpPr>
            <p:cNvPr name="TextBox 26" id="26"/>
            <p:cNvSpPr txBox="true"/>
            <p:nvPr/>
          </p:nvSpPr>
          <p:spPr>
            <a:xfrm rot="0">
              <a:off x="334723" y="424288"/>
              <a:ext cx="7662131" cy="5320284"/>
            </a:xfrm>
            <a:prstGeom prst="rect">
              <a:avLst/>
            </a:prstGeom>
          </p:spPr>
          <p:txBody>
            <a:bodyPr anchor="t" rtlCol="false" tIns="0" lIns="0" bIns="0" rIns="0">
              <a:spAutoFit/>
            </a:bodyPr>
            <a:lstStyle/>
            <a:p>
              <a:pPr algn="l" marL="330327" indent="-165164" lvl="1">
                <a:lnSpc>
                  <a:spcPts val="2142"/>
                </a:lnSpc>
                <a:buFont typeface="Arial"/>
                <a:buChar char="•"/>
              </a:pPr>
              <a:r>
                <a:rPr lang="en-US" sz="1530">
                  <a:solidFill>
                    <a:srgbClr val="000000"/>
                  </a:solidFill>
                  <a:latin typeface="Ansam"/>
                  <a:ea typeface="Ansam"/>
                  <a:cs typeface="Ansam"/>
                  <a:sym typeface="Ansam"/>
                </a:rPr>
                <a:t> Justification of premium pricing:</a:t>
              </a:r>
            </a:p>
            <a:p>
              <a:pPr algn="l" marL="660654" indent="-220218" lvl="2">
                <a:lnSpc>
                  <a:spcPts val="2142"/>
                </a:lnSpc>
                <a:buFont typeface="Arial"/>
                <a:buChar char="⚬"/>
              </a:pPr>
              <a:r>
                <a:rPr lang="en-US" sz="1530">
                  <a:solidFill>
                    <a:srgbClr val="000000"/>
                  </a:solidFill>
                  <a:latin typeface="Ansam"/>
                  <a:ea typeface="Ansam"/>
                  <a:cs typeface="Ansam"/>
                  <a:sym typeface="Ansam"/>
                </a:rPr>
                <a:t>Consumers are willing to pay more for prestige products that sufficiently afford wellness benefit, sustainability, and quality ingredients.</a:t>
              </a:r>
            </a:p>
            <a:p>
              <a:pPr algn="l" marL="660654" indent="-220218" lvl="2">
                <a:lnSpc>
                  <a:spcPts val="2142"/>
                </a:lnSpc>
                <a:buFont typeface="Arial"/>
                <a:buChar char="⚬"/>
              </a:pPr>
              <a:r>
                <a:rPr lang="en-US" sz="1530">
                  <a:solidFill>
                    <a:srgbClr val="000000"/>
                  </a:solidFill>
                  <a:latin typeface="Ansam"/>
                  <a:ea typeface="Ansam"/>
                  <a:cs typeface="Ansam"/>
                  <a:sym typeface="Ansam"/>
                </a:rPr>
                <a:t>The product line extension should cherish dignity over the Dove brand, yet even it will take a long, aggressive and all-out militant marketing activity over time.</a:t>
              </a:r>
            </a:p>
            <a:p>
              <a:pPr algn="l">
                <a:lnSpc>
                  <a:spcPts val="2142"/>
                </a:lnSpc>
                <a:spcBef>
                  <a:spcPct val="0"/>
                </a:spcBef>
              </a:pPr>
            </a:p>
            <a:p>
              <a:pPr algn="l" marL="330327" indent="-165164" lvl="1">
                <a:lnSpc>
                  <a:spcPts val="2142"/>
                </a:lnSpc>
                <a:spcBef>
                  <a:spcPct val="0"/>
                </a:spcBef>
                <a:buFont typeface="Arial"/>
                <a:buChar char="•"/>
              </a:pPr>
              <a:r>
                <a:rPr lang="en-US" sz="1530">
                  <a:solidFill>
                    <a:srgbClr val="000000"/>
                  </a:solidFill>
                  <a:latin typeface="Ansam"/>
                  <a:ea typeface="Ansam"/>
                  <a:cs typeface="Ansam"/>
                  <a:sym typeface="Ansam"/>
                </a:rPr>
                <a:t>Target Marketing Opportunities:</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Tech-savvy Millennial and Gen Z audiences can be chiefly reached through digital marketing and influencer strategies.</a:t>
              </a:r>
            </a:p>
            <a:p>
              <a:pPr algn="l" marL="660654" indent="-220218" lvl="2">
                <a:lnSpc>
                  <a:spcPts val="2142"/>
                </a:lnSpc>
                <a:spcBef>
                  <a:spcPct val="0"/>
                </a:spcBef>
                <a:buFont typeface="Arial"/>
                <a:buChar char="⚬"/>
              </a:pPr>
              <a:r>
                <a:rPr lang="en-US" sz="1530">
                  <a:solidFill>
                    <a:srgbClr val="000000"/>
                  </a:solidFill>
                  <a:latin typeface="Ansam"/>
                  <a:ea typeface="Ansam"/>
                  <a:cs typeface="Ansam"/>
                  <a:sym typeface="Ansam"/>
                </a:rPr>
                <a:t>Personalization and data-driven insights can customize products and campaigns based on consumer needs and preferences.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388109" y="1932785"/>
            <a:ext cx="13511781" cy="6180067"/>
            <a:chOff x="0" y="0"/>
            <a:chExt cx="18015708" cy="8240089"/>
          </a:xfrm>
        </p:grpSpPr>
        <p:grpSp>
          <p:nvGrpSpPr>
            <p:cNvPr name="Group 17" id="17"/>
            <p:cNvGrpSpPr/>
            <p:nvPr/>
          </p:nvGrpSpPr>
          <p:grpSpPr>
            <a:xfrm rot="0">
              <a:off x="0" y="0"/>
              <a:ext cx="18015708" cy="8240089"/>
              <a:chOff x="0" y="0"/>
              <a:chExt cx="3558658" cy="1627672"/>
            </a:xfrm>
          </p:grpSpPr>
          <p:sp>
            <p:nvSpPr>
              <p:cNvPr name="Freeform 18" id="18"/>
              <p:cNvSpPr/>
              <p:nvPr/>
            </p:nvSpPr>
            <p:spPr>
              <a:xfrm flipH="false" flipV="false" rot="0">
                <a:off x="0" y="0"/>
                <a:ext cx="3558658" cy="1627672"/>
              </a:xfrm>
              <a:custGeom>
                <a:avLst/>
                <a:gdLst/>
                <a:ahLst/>
                <a:cxnLst/>
                <a:rect r="r" b="b" t="t" l="l"/>
                <a:pathLst>
                  <a:path h="1627672" w="3558658">
                    <a:moveTo>
                      <a:pt x="29222" y="0"/>
                    </a:moveTo>
                    <a:lnTo>
                      <a:pt x="3529437" y="0"/>
                    </a:lnTo>
                    <a:cubicBezTo>
                      <a:pt x="3537187" y="0"/>
                      <a:pt x="3544619" y="3079"/>
                      <a:pt x="3550100" y="8559"/>
                    </a:cubicBezTo>
                    <a:cubicBezTo>
                      <a:pt x="3555579" y="14039"/>
                      <a:pt x="3558658" y="21472"/>
                      <a:pt x="3558658" y="29222"/>
                    </a:cubicBezTo>
                    <a:lnTo>
                      <a:pt x="3558658" y="1598450"/>
                    </a:lnTo>
                    <a:cubicBezTo>
                      <a:pt x="3558658" y="1606200"/>
                      <a:pt x="3555579" y="1613633"/>
                      <a:pt x="3550100" y="1619113"/>
                    </a:cubicBezTo>
                    <a:cubicBezTo>
                      <a:pt x="3544619" y="1624593"/>
                      <a:pt x="3537187" y="1627672"/>
                      <a:pt x="3529437" y="1627672"/>
                    </a:cubicBezTo>
                    <a:lnTo>
                      <a:pt x="29222" y="1627672"/>
                    </a:lnTo>
                    <a:cubicBezTo>
                      <a:pt x="21472" y="1627672"/>
                      <a:pt x="14039" y="1624593"/>
                      <a:pt x="8559" y="1619113"/>
                    </a:cubicBezTo>
                    <a:cubicBezTo>
                      <a:pt x="3079" y="1613633"/>
                      <a:pt x="0" y="1606200"/>
                      <a:pt x="0" y="1598450"/>
                    </a:cubicBezTo>
                    <a:lnTo>
                      <a:pt x="0" y="29222"/>
                    </a:lnTo>
                    <a:cubicBezTo>
                      <a:pt x="0" y="21472"/>
                      <a:pt x="3079" y="14039"/>
                      <a:pt x="8559" y="8559"/>
                    </a:cubicBezTo>
                    <a:cubicBezTo>
                      <a:pt x="14039" y="3079"/>
                      <a:pt x="21472" y="0"/>
                      <a:pt x="29222"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58658" cy="1656247"/>
              </a:xfrm>
              <a:prstGeom prst="rect">
                <a:avLst/>
              </a:prstGeom>
            </p:spPr>
            <p:txBody>
              <a:bodyPr anchor="ctr" rtlCol="false" tIns="50800" lIns="50800" bIns="50800" rIns="50800"/>
              <a:lstStyle/>
              <a:p>
                <a:pPr algn="ctr">
                  <a:lnSpc>
                    <a:spcPts val="2281"/>
                  </a:lnSpc>
                </a:pPr>
              </a:p>
            </p:txBody>
          </p:sp>
        </p:grpSp>
        <p:sp>
          <p:nvSpPr>
            <p:cNvPr name="TextBox 20" id="20"/>
            <p:cNvSpPr txBox="true"/>
            <p:nvPr/>
          </p:nvSpPr>
          <p:spPr>
            <a:xfrm rot="0">
              <a:off x="766767" y="5614813"/>
              <a:ext cx="16482174" cy="1723769"/>
            </a:xfrm>
            <a:prstGeom prst="rect">
              <a:avLst/>
            </a:prstGeom>
          </p:spPr>
          <p:txBody>
            <a:bodyPr anchor="t" rtlCol="false" tIns="0" lIns="0" bIns="0" rIns="0">
              <a:spAutoFit/>
            </a:bodyPr>
            <a:lstStyle/>
            <a:p>
              <a:pPr algn="l">
                <a:lnSpc>
                  <a:spcPts val="2916"/>
                </a:lnSpc>
              </a:pPr>
              <a:r>
                <a:rPr lang="en-US" sz="1800" spc="90" u="sng">
                  <a:solidFill>
                    <a:srgbClr val="000000"/>
                  </a:solidFill>
                  <a:latin typeface="Ansam"/>
                  <a:ea typeface="Ansam"/>
                  <a:cs typeface="Ansam"/>
                  <a:sym typeface="Ansam"/>
                </a:rPr>
                <a:t>Strategic Implication</a:t>
              </a:r>
            </a:p>
            <a:p>
              <a:pPr algn="l">
                <a:lnSpc>
                  <a:spcPts val="2592"/>
                </a:lnSpc>
              </a:pPr>
              <a:r>
                <a:rPr lang="en-US" sz="1600" spc="80">
                  <a:solidFill>
                    <a:srgbClr val="000000"/>
                  </a:solidFill>
                  <a:latin typeface="Ansam"/>
                  <a:ea typeface="Ansam"/>
                  <a:cs typeface="Ansam"/>
                  <a:sym typeface="Ansam"/>
                </a:rPr>
                <a:t>Dove aromatherapy skincare has a tremendous opportunity in Toronto as long as wellness, sustainability, premium quality, and transparency are well emphasized. Innovative formulations, eco-friendly practices, and focused marketing will beautifully guide the establishment of a highly strong presence in the wellness-oriented skincare segment. </a:t>
              </a:r>
            </a:p>
          </p:txBody>
        </p:sp>
        <p:sp>
          <p:nvSpPr>
            <p:cNvPr name="TextBox 21" id="21"/>
            <p:cNvSpPr txBox="true"/>
            <p:nvPr/>
          </p:nvSpPr>
          <p:spPr>
            <a:xfrm rot="0">
              <a:off x="697850" y="541858"/>
              <a:ext cx="16620009" cy="4577714"/>
            </a:xfrm>
            <a:prstGeom prst="rect">
              <a:avLst/>
            </a:prstGeom>
          </p:spPr>
          <p:txBody>
            <a:bodyPr anchor="t" rtlCol="false" tIns="0" lIns="0" bIns="0" rIns="0">
              <a:spAutoFit/>
            </a:bodyPr>
            <a:lstStyle/>
            <a:p>
              <a:pPr algn="l" marL="388626" indent="-194313" lvl="1">
                <a:lnSpc>
                  <a:spcPts val="2520"/>
                </a:lnSpc>
                <a:buFont typeface="Arial"/>
                <a:buChar char="•"/>
              </a:pPr>
              <a:r>
                <a:rPr lang="en-US" sz="1800">
                  <a:solidFill>
                    <a:srgbClr val="000000"/>
                  </a:solidFill>
                  <a:latin typeface="Ansam"/>
                  <a:ea typeface="Ansam"/>
                  <a:cs typeface="Ansam"/>
                  <a:sym typeface="Ansam"/>
                </a:rPr>
                <a:t>Regulatory and Compliance Alignment:</a:t>
              </a:r>
            </a:p>
            <a:p>
              <a:pPr algn="l" marL="777253" indent="-259084" lvl="2">
                <a:lnSpc>
                  <a:spcPts val="2520"/>
                </a:lnSpc>
                <a:buFont typeface="Arial"/>
                <a:buChar char="⚬"/>
              </a:pPr>
              <a:r>
                <a:rPr lang="en-US" sz="1800">
                  <a:solidFill>
                    <a:srgbClr val="000000"/>
                  </a:solidFill>
                  <a:latin typeface="Ansam"/>
                  <a:ea typeface="Ansam"/>
                  <a:cs typeface="Ansam"/>
                  <a:sym typeface="Ansam"/>
                </a:rPr>
                <a:t>Compliance with Health Canada regulations alongside honesty in communicating aromatherapy benefits is key in establishing trust and credibility.</a:t>
              </a:r>
            </a:p>
            <a:p>
              <a:pPr algn="l" marL="777253" indent="-259084" lvl="2">
                <a:lnSpc>
                  <a:spcPts val="2520"/>
                </a:lnSpc>
                <a:buFont typeface="Arial"/>
                <a:buChar char="⚬"/>
              </a:pPr>
              <a:r>
                <a:rPr lang="en-US" sz="1800">
                  <a:solidFill>
                    <a:srgbClr val="000000"/>
                  </a:solidFill>
                  <a:latin typeface="Ansam"/>
                  <a:ea typeface="Ansam"/>
                  <a:cs typeface="Ansam"/>
                  <a:sym typeface="Ansam"/>
                </a:rPr>
                <a:t>Compliant with environmental policies further reinforces the brand’s commitment to sustainability.</a:t>
              </a:r>
            </a:p>
            <a:p>
              <a:pPr algn="l" marL="388626" indent="-194313" lvl="1">
                <a:lnSpc>
                  <a:spcPts val="2520"/>
                </a:lnSpc>
                <a:buFont typeface="Arial"/>
                <a:buChar char="•"/>
              </a:pPr>
              <a:r>
                <a:rPr lang="en-US" sz="1800">
                  <a:solidFill>
                    <a:srgbClr val="000000"/>
                  </a:solidFill>
                  <a:latin typeface="Ansam"/>
                  <a:ea typeface="Ansam"/>
                  <a:cs typeface="Ansam"/>
                  <a:sym typeface="Ansam"/>
                </a:rPr>
                <a:t> Competitive Differentiation:</a:t>
              </a:r>
            </a:p>
            <a:p>
              <a:pPr algn="l" marL="777253" indent="-259084" lvl="2">
                <a:lnSpc>
                  <a:spcPts val="2520"/>
                </a:lnSpc>
                <a:buFont typeface="Arial"/>
                <a:buChar char="⚬"/>
              </a:pPr>
              <a:r>
                <a:rPr lang="en-US" sz="1800">
                  <a:solidFill>
                    <a:srgbClr val="000000"/>
                  </a:solidFill>
                  <a:latin typeface="Ansam"/>
                  <a:ea typeface="Ansam"/>
                  <a:cs typeface="Ansam"/>
                  <a:sym typeface="Ansam"/>
                </a:rPr>
                <a:t>It will, however, be a very competitive market in the city of Toronto, with brands like The Body Shop and Burt's Bees already established. Dove now has to focus on unique value propositions, such as claims to aromatherapy benefits well supported by the evidence and greater environmental responsibility.</a:t>
              </a:r>
            </a:p>
            <a:p>
              <a:pPr algn="l" marL="388626" indent="-194313" lvl="1">
                <a:lnSpc>
                  <a:spcPts val="2520"/>
                </a:lnSpc>
                <a:buFont typeface="Arial"/>
                <a:buChar char="•"/>
              </a:pPr>
              <a:r>
                <a:rPr lang="en-US" sz="1800">
                  <a:solidFill>
                    <a:srgbClr val="000000"/>
                  </a:solidFill>
                  <a:latin typeface="Ansam"/>
                  <a:ea typeface="Ansam"/>
                  <a:cs typeface="Ansam"/>
                  <a:sym typeface="Ansam"/>
                </a:rPr>
                <a:t> Positioning within Global Trends:</a:t>
              </a:r>
            </a:p>
            <a:p>
              <a:pPr algn="l" marL="777253" indent="-259084" lvl="2">
                <a:lnSpc>
                  <a:spcPts val="2520"/>
                </a:lnSpc>
                <a:buFont typeface="Arial"/>
                <a:buChar char="⚬"/>
              </a:pPr>
              <a:r>
                <a:rPr lang="en-US" sz="1800">
                  <a:solidFill>
                    <a:srgbClr val="000000"/>
                  </a:solidFill>
                  <a:latin typeface="Ansam"/>
                  <a:ea typeface="Ansam"/>
                  <a:cs typeface="Ansam"/>
                  <a:sym typeface="Ansam"/>
                </a:rPr>
                <a:t>Demand for natural and wellness-related products is on the rise, and positioned to make this an offering extending beyond Toronto, given proper scale-up and branding.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5498371" y="2967326"/>
            <a:ext cx="7291258" cy="5441101"/>
            <a:chOff x="0" y="0"/>
            <a:chExt cx="1089179" cy="812800"/>
          </a:xfrm>
        </p:grpSpPr>
        <p:sp>
          <p:nvSpPr>
            <p:cNvPr name="Freeform 17" id="17"/>
            <p:cNvSpPr/>
            <p:nvPr/>
          </p:nvSpPr>
          <p:spPr>
            <a:xfrm flipH="false" flipV="false" rot="0">
              <a:off x="0" y="0"/>
              <a:ext cx="1089179" cy="812800"/>
            </a:xfrm>
            <a:custGeom>
              <a:avLst/>
              <a:gdLst/>
              <a:ahLst/>
              <a:cxnLst/>
              <a:rect r="r" b="b" t="t" l="l"/>
              <a:pathLst>
                <a:path h="812800" w="1089179">
                  <a:moveTo>
                    <a:pt x="24422" y="0"/>
                  </a:moveTo>
                  <a:lnTo>
                    <a:pt x="1064758" y="0"/>
                  </a:lnTo>
                  <a:cubicBezTo>
                    <a:pt x="1071235" y="0"/>
                    <a:pt x="1077446" y="2573"/>
                    <a:pt x="1082026" y="7153"/>
                  </a:cubicBezTo>
                  <a:cubicBezTo>
                    <a:pt x="1086606" y="11733"/>
                    <a:pt x="1089179" y="17945"/>
                    <a:pt x="1089179" y="24422"/>
                  </a:cubicBezTo>
                  <a:lnTo>
                    <a:pt x="1089179" y="788378"/>
                  </a:lnTo>
                  <a:cubicBezTo>
                    <a:pt x="1089179" y="794855"/>
                    <a:pt x="1086606" y="801067"/>
                    <a:pt x="1082026" y="805647"/>
                  </a:cubicBezTo>
                  <a:cubicBezTo>
                    <a:pt x="1077446" y="810227"/>
                    <a:pt x="1071235" y="812800"/>
                    <a:pt x="1064758" y="812800"/>
                  </a:cubicBezTo>
                  <a:lnTo>
                    <a:pt x="24422" y="812800"/>
                  </a:lnTo>
                  <a:cubicBezTo>
                    <a:pt x="17945" y="812800"/>
                    <a:pt x="11733" y="810227"/>
                    <a:pt x="7153" y="805647"/>
                  </a:cubicBezTo>
                  <a:cubicBezTo>
                    <a:pt x="2573" y="801067"/>
                    <a:pt x="0" y="794855"/>
                    <a:pt x="0" y="788378"/>
                  </a:cubicBezTo>
                  <a:lnTo>
                    <a:pt x="0" y="24422"/>
                  </a:lnTo>
                  <a:cubicBezTo>
                    <a:pt x="0" y="17945"/>
                    <a:pt x="2573" y="11733"/>
                    <a:pt x="7153" y="7153"/>
                  </a:cubicBezTo>
                  <a:cubicBezTo>
                    <a:pt x="11733" y="2573"/>
                    <a:pt x="17945" y="0"/>
                    <a:pt x="24422" y="0"/>
                  </a:cubicBezTo>
                  <a:close/>
                </a:path>
              </a:pathLst>
            </a:custGeom>
            <a:blipFill>
              <a:blip r:embed="rId6"/>
              <a:stretch>
                <a:fillRect l="0" t="0" r="0" b="0"/>
              </a:stretch>
            </a:blipFill>
            <a:ln w="66675" cap="rnd">
              <a:solidFill>
                <a:srgbClr val="D4BC68"/>
              </a:solidFill>
              <a:prstDash val="solid"/>
              <a:round/>
            </a:ln>
          </p:spPr>
        </p:sp>
      </p:grpSp>
      <p:sp>
        <p:nvSpPr>
          <p:cNvPr name="TextBox 18" id="18"/>
          <p:cNvSpPr txBox="true"/>
          <p:nvPr/>
        </p:nvSpPr>
        <p:spPr>
          <a:xfrm rot="0">
            <a:off x="2021875" y="1214595"/>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Target Area- Benchmark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705873" y="3648892"/>
            <a:ext cx="12876253" cy="3747090"/>
            <a:chOff x="0" y="0"/>
            <a:chExt cx="4208556" cy="1224723"/>
          </a:xfrm>
        </p:grpSpPr>
        <p:sp>
          <p:nvSpPr>
            <p:cNvPr name="Freeform 17" id="17"/>
            <p:cNvSpPr/>
            <p:nvPr/>
          </p:nvSpPr>
          <p:spPr>
            <a:xfrm flipH="false" flipV="false" rot="0">
              <a:off x="0" y="0"/>
              <a:ext cx="4208556" cy="1224723"/>
            </a:xfrm>
            <a:custGeom>
              <a:avLst/>
              <a:gdLst/>
              <a:ahLst/>
              <a:cxnLst/>
              <a:rect r="r" b="b" t="t" l="l"/>
              <a:pathLst>
                <a:path h="1224723" w="4208556">
                  <a:moveTo>
                    <a:pt x="13829" y="0"/>
                  </a:moveTo>
                  <a:lnTo>
                    <a:pt x="4194727" y="0"/>
                  </a:lnTo>
                  <a:cubicBezTo>
                    <a:pt x="4198395" y="0"/>
                    <a:pt x="4201912" y="1457"/>
                    <a:pt x="4204505" y="4050"/>
                  </a:cubicBezTo>
                  <a:cubicBezTo>
                    <a:pt x="4207099" y="6644"/>
                    <a:pt x="4208556" y="10161"/>
                    <a:pt x="4208556" y="13829"/>
                  </a:cubicBezTo>
                  <a:lnTo>
                    <a:pt x="4208556" y="1210894"/>
                  </a:lnTo>
                  <a:cubicBezTo>
                    <a:pt x="4208556" y="1214562"/>
                    <a:pt x="4207099" y="1218079"/>
                    <a:pt x="4204505" y="1220672"/>
                  </a:cubicBezTo>
                  <a:cubicBezTo>
                    <a:pt x="4201912" y="1223266"/>
                    <a:pt x="4198395" y="1224723"/>
                    <a:pt x="4194727" y="1224723"/>
                  </a:cubicBezTo>
                  <a:lnTo>
                    <a:pt x="13829" y="1224723"/>
                  </a:lnTo>
                  <a:cubicBezTo>
                    <a:pt x="10161" y="1224723"/>
                    <a:pt x="6644" y="1223266"/>
                    <a:pt x="4050" y="1220672"/>
                  </a:cubicBezTo>
                  <a:cubicBezTo>
                    <a:pt x="1457" y="1218079"/>
                    <a:pt x="0" y="1214562"/>
                    <a:pt x="0" y="1210894"/>
                  </a:cubicBezTo>
                  <a:lnTo>
                    <a:pt x="0" y="13829"/>
                  </a:lnTo>
                  <a:cubicBezTo>
                    <a:pt x="0" y="10161"/>
                    <a:pt x="1457" y="6644"/>
                    <a:pt x="4050" y="4050"/>
                  </a:cubicBezTo>
                  <a:cubicBezTo>
                    <a:pt x="6644" y="1457"/>
                    <a:pt x="10161" y="0"/>
                    <a:pt x="13829" y="0"/>
                  </a:cubicBezTo>
                  <a:close/>
                </a:path>
              </a:pathLst>
            </a:custGeom>
            <a:blipFill>
              <a:blip r:embed="rId6"/>
              <a:stretch>
                <a:fillRect l="0" t="-222260" r="-61329" b="-1129"/>
              </a:stretch>
            </a:blipFill>
            <a:ln w="66675" cap="rnd">
              <a:solidFill>
                <a:srgbClr val="D4BC68"/>
              </a:solidFill>
              <a:prstDash val="solid"/>
              <a:round/>
            </a:ln>
          </p:spPr>
        </p:sp>
      </p:grpSp>
      <p:sp>
        <p:nvSpPr>
          <p:cNvPr name="TextBox 18" id="18"/>
          <p:cNvSpPr txBox="true"/>
          <p:nvPr/>
        </p:nvSpPr>
        <p:spPr>
          <a:xfrm rot="0">
            <a:off x="2021875" y="1400991"/>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Custom Variable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16677"/>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Profile Variables</a:t>
            </a:r>
          </a:p>
        </p:txBody>
      </p:sp>
      <p:grpSp>
        <p:nvGrpSpPr>
          <p:cNvPr name="Group 17" id="17"/>
          <p:cNvGrpSpPr/>
          <p:nvPr/>
        </p:nvGrpSpPr>
        <p:grpSpPr>
          <a:xfrm rot="0">
            <a:off x="5530349" y="2890196"/>
            <a:ext cx="7227302" cy="5884818"/>
            <a:chOff x="0" y="0"/>
            <a:chExt cx="1504115" cy="1224723"/>
          </a:xfrm>
        </p:grpSpPr>
        <p:sp>
          <p:nvSpPr>
            <p:cNvPr name="Freeform 18" id="18"/>
            <p:cNvSpPr/>
            <p:nvPr/>
          </p:nvSpPr>
          <p:spPr>
            <a:xfrm flipH="false" flipV="false" rot="-24000">
              <a:off x="-4180" y="-5158"/>
              <a:ext cx="1512474" cy="1234990"/>
            </a:xfrm>
            <a:custGeom>
              <a:avLst/>
              <a:gdLst/>
              <a:ahLst/>
              <a:cxnLst/>
              <a:rect r="r" b="b" t="t" l="l"/>
              <a:pathLst>
                <a:path h="1234990" w="1512474">
                  <a:moveTo>
                    <a:pt x="33110" y="95"/>
                  </a:moveTo>
                  <a:lnTo>
                    <a:pt x="1487914" y="10251"/>
                  </a:lnTo>
                  <a:cubicBezTo>
                    <a:pt x="1501521" y="10346"/>
                    <a:pt x="1512474" y="21454"/>
                    <a:pt x="1512379" y="35060"/>
                  </a:cubicBezTo>
                  <a:lnTo>
                    <a:pt x="1504173" y="1210479"/>
                  </a:lnTo>
                  <a:cubicBezTo>
                    <a:pt x="1504128" y="1217013"/>
                    <a:pt x="1501488" y="1223262"/>
                    <a:pt x="1496836" y="1227850"/>
                  </a:cubicBezTo>
                  <a:cubicBezTo>
                    <a:pt x="1492183" y="1232438"/>
                    <a:pt x="1485898" y="1234990"/>
                    <a:pt x="1479364" y="1234944"/>
                  </a:cubicBezTo>
                  <a:lnTo>
                    <a:pt x="24560" y="1224787"/>
                  </a:lnTo>
                  <a:cubicBezTo>
                    <a:pt x="10954" y="1224693"/>
                    <a:pt x="0" y="1213585"/>
                    <a:pt x="95" y="1199978"/>
                  </a:cubicBezTo>
                  <a:lnTo>
                    <a:pt x="8301" y="24560"/>
                  </a:lnTo>
                  <a:cubicBezTo>
                    <a:pt x="8396" y="10953"/>
                    <a:pt x="19504" y="0"/>
                    <a:pt x="33110" y="95"/>
                  </a:cubicBezTo>
                  <a:close/>
                </a:path>
              </a:pathLst>
            </a:custGeom>
            <a:blipFill>
              <a:blip r:embed="rId6"/>
              <a:stretch>
                <a:fillRect l="-1499" t="-143" r="-14094" b="-13"/>
              </a:stretch>
            </a:blipFill>
            <a:ln w="66675" cap="rnd">
              <a:solidFill>
                <a:srgbClr val="D4BC68"/>
              </a:solidFill>
              <a:prstDash val="solid"/>
              <a:round/>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4231531" y="2995898"/>
            <a:ext cx="9824939" cy="5419397"/>
            <a:chOff x="0" y="0"/>
            <a:chExt cx="1504115" cy="829664"/>
          </a:xfrm>
        </p:grpSpPr>
        <p:sp>
          <p:nvSpPr>
            <p:cNvPr name="Freeform 17" id="17"/>
            <p:cNvSpPr/>
            <p:nvPr/>
          </p:nvSpPr>
          <p:spPr>
            <a:xfrm flipH="false" flipV="false" rot="0">
              <a:off x="0" y="0"/>
              <a:ext cx="1504115" cy="829664"/>
            </a:xfrm>
            <a:custGeom>
              <a:avLst/>
              <a:gdLst/>
              <a:ahLst/>
              <a:cxnLst/>
              <a:rect r="r" b="b" t="t" l="l"/>
              <a:pathLst>
                <a:path h="829664" w="1504115">
                  <a:moveTo>
                    <a:pt x="18124" y="0"/>
                  </a:moveTo>
                  <a:lnTo>
                    <a:pt x="1485991" y="0"/>
                  </a:lnTo>
                  <a:cubicBezTo>
                    <a:pt x="1490798" y="0"/>
                    <a:pt x="1495407" y="1909"/>
                    <a:pt x="1498806" y="5308"/>
                  </a:cubicBezTo>
                  <a:cubicBezTo>
                    <a:pt x="1502205" y="8707"/>
                    <a:pt x="1504115" y="13317"/>
                    <a:pt x="1504115" y="18124"/>
                  </a:cubicBezTo>
                  <a:lnTo>
                    <a:pt x="1504115" y="811540"/>
                  </a:lnTo>
                  <a:cubicBezTo>
                    <a:pt x="1504115" y="821549"/>
                    <a:pt x="1496000" y="829664"/>
                    <a:pt x="1485991" y="829664"/>
                  </a:cubicBezTo>
                  <a:lnTo>
                    <a:pt x="18124" y="829664"/>
                  </a:lnTo>
                  <a:cubicBezTo>
                    <a:pt x="13317" y="829664"/>
                    <a:pt x="8707" y="827754"/>
                    <a:pt x="5308" y="824355"/>
                  </a:cubicBezTo>
                  <a:cubicBezTo>
                    <a:pt x="1909" y="820957"/>
                    <a:pt x="0" y="816347"/>
                    <a:pt x="0" y="811540"/>
                  </a:cubicBezTo>
                  <a:lnTo>
                    <a:pt x="0" y="18124"/>
                  </a:lnTo>
                  <a:cubicBezTo>
                    <a:pt x="0" y="13317"/>
                    <a:pt x="1909" y="8707"/>
                    <a:pt x="5308" y="5308"/>
                  </a:cubicBezTo>
                  <a:cubicBezTo>
                    <a:pt x="8707" y="1909"/>
                    <a:pt x="13317" y="0"/>
                    <a:pt x="18124" y="0"/>
                  </a:cubicBezTo>
                  <a:close/>
                </a:path>
              </a:pathLst>
            </a:custGeom>
            <a:blipFill>
              <a:blip r:embed="rId6"/>
              <a:stretch>
                <a:fillRect l="-955" t="0" r="-955" b="0"/>
              </a:stretch>
            </a:blipFill>
            <a:ln w="66675" cap="rnd">
              <a:solidFill>
                <a:srgbClr val="D4BC68"/>
              </a:solidFill>
              <a:prstDash val="solid"/>
              <a:round/>
            </a:ln>
          </p:spPr>
        </p:sp>
      </p:grpSp>
      <p:sp>
        <p:nvSpPr>
          <p:cNvPr name="TextBox 18" id="18"/>
          <p:cNvSpPr txBox="true"/>
          <p:nvPr/>
        </p:nvSpPr>
        <p:spPr>
          <a:xfrm rot="0">
            <a:off x="2021875" y="1358761"/>
            <a:ext cx="14244249" cy="1573530"/>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Target Groups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4002289" y="1918004"/>
            <a:ext cx="10406325" cy="6226180"/>
            <a:chOff x="0" y="0"/>
            <a:chExt cx="1386685" cy="829664"/>
          </a:xfrm>
        </p:grpSpPr>
        <p:sp>
          <p:nvSpPr>
            <p:cNvPr name="Freeform 17" id="17"/>
            <p:cNvSpPr/>
            <p:nvPr/>
          </p:nvSpPr>
          <p:spPr>
            <a:xfrm flipH="false" flipV="false" rot="0">
              <a:off x="0" y="0"/>
              <a:ext cx="1386685" cy="829664"/>
            </a:xfrm>
            <a:custGeom>
              <a:avLst/>
              <a:gdLst/>
              <a:ahLst/>
              <a:cxnLst/>
              <a:rect r="r" b="b" t="t" l="l"/>
              <a:pathLst>
                <a:path h="829664" w="1386685">
                  <a:moveTo>
                    <a:pt x="17111" y="0"/>
                  </a:moveTo>
                  <a:lnTo>
                    <a:pt x="1369574" y="0"/>
                  </a:lnTo>
                  <a:cubicBezTo>
                    <a:pt x="1379024" y="0"/>
                    <a:pt x="1386685" y="7661"/>
                    <a:pt x="1386685" y="17111"/>
                  </a:cubicBezTo>
                  <a:lnTo>
                    <a:pt x="1386685" y="812553"/>
                  </a:lnTo>
                  <a:cubicBezTo>
                    <a:pt x="1386685" y="822003"/>
                    <a:pt x="1379024" y="829664"/>
                    <a:pt x="1369574" y="829664"/>
                  </a:cubicBezTo>
                  <a:lnTo>
                    <a:pt x="17111" y="829664"/>
                  </a:lnTo>
                  <a:cubicBezTo>
                    <a:pt x="7661" y="829664"/>
                    <a:pt x="0" y="822003"/>
                    <a:pt x="0" y="812553"/>
                  </a:cubicBezTo>
                  <a:lnTo>
                    <a:pt x="0" y="17111"/>
                  </a:lnTo>
                  <a:cubicBezTo>
                    <a:pt x="0" y="7661"/>
                    <a:pt x="7661" y="0"/>
                    <a:pt x="17111" y="0"/>
                  </a:cubicBezTo>
                  <a:close/>
                </a:path>
              </a:pathLst>
            </a:custGeom>
            <a:blipFill>
              <a:blip r:embed="rId6"/>
              <a:stretch>
                <a:fillRect l="0" t="0" r="-35593" b="0"/>
              </a:stretch>
            </a:blipFill>
            <a:ln w="66675" cap="rnd">
              <a:solidFill>
                <a:srgbClr val="D4BC68"/>
              </a:solidFill>
              <a:prstDash val="solid"/>
              <a:round/>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43909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Why Family as target group?</a:t>
            </a:r>
          </a:p>
        </p:txBody>
      </p:sp>
      <p:grpSp>
        <p:nvGrpSpPr>
          <p:cNvPr name="Group 17" id="17"/>
          <p:cNvGrpSpPr/>
          <p:nvPr/>
        </p:nvGrpSpPr>
        <p:grpSpPr>
          <a:xfrm rot="0">
            <a:off x="2021875" y="3145493"/>
            <a:ext cx="14591811" cy="5269802"/>
            <a:chOff x="0" y="0"/>
            <a:chExt cx="19455747" cy="7026403"/>
          </a:xfrm>
        </p:grpSpPr>
        <p:grpSp>
          <p:nvGrpSpPr>
            <p:cNvPr name="Group 18" id="18"/>
            <p:cNvGrpSpPr/>
            <p:nvPr/>
          </p:nvGrpSpPr>
          <p:grpSpPr>
            <a:xfrm rot="0">
              <a:off x="0" y="0"/>
              <a:ext cx="19455747" cy="7026403"/>
              <a:chOff x="0" y="0"/>
              <a:chExt cx="3843111" cy="1387931"/>
            </a:xfrm>
          </p:grpSpPr>
          <p:sp>
            <p:nvSpPr>
              <p:cNvPr name="Freeform 19" id="19"/>
              <p:cNvSpPr/>
              <p:nvPr/>
            </p:nvSpPr>
            <p:spPr>
              <a:xfrm flipH="false" flipV="false" rot="0">
                <a:off x="0" y="0"/>
                <a:ext cx="3843111" cy="1387931"/>
              </a:xfrm>
              <a:custGeom>
                <a:avLst/>
                <a:gdLst/>
                <a:ahLst/>
                <a:cxnLst/>
                <a:rect r="r" b="b" t="t" l="l"/>
                <a:pathLst>
                  <a:path h="1387931" w="3843111">
                    <a:moveTo>
                      <a:pt x="27059" y="0"/>
                    </a:moveTo>
                    <a:lnTo>
                      <a:pt x="3816052" y="0"/>
                    </a:lnTo>
                    <a:cubicBezTo>
                      <a:pt x="3823228" y="0"/>
                      <a:pt x="3830111" y="2851"/>
                      <a:pt x="3835185" y="7925"/>
                    </a:cubicBezTo>
                    <a:cubicBezTo>
                      <a:pt x="3840260" y="13000"/>
                      <a:pt x="3843111" y="19882"/>
                      <a:pt x="3843111" y="27059"/>
                    </a:cubicBezTo>
                    <a:lnTo>
                      <a:pt x="3843111" y="1360872"/>
                    </a:lnTo>
                    <a:cubicBezTo>
                      <a:pt x="3843111" y="1375817"/>
                      <a:pt x="3830996" y="1387931"/>
                      <a:pt x="3816052" y="1387931"/>
                    </a:cubicBezTo>
                    <a:lnTo>
                      <a:pt x="27059" y="1387931"/>
                    </a:lnTo>
                    <a:cubicBezTo>
                      <a:pt x="12115" y="1387931"/>
                      <a:pt x="0" y="1375817"/>
                      <a:pt x="0" y="1360872"/>
                    </a:cubicBezTo>
                    <a:lnTo>
                      <a:pt x="0" y="27059"/>
                    </a:lnTo>
                    <a:cubicBezTo>
                      <a:pt x="0" y="12115"/>
                      <a:pt x="12115" y="0"/>
                      <a:pt x="27059"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3843111" cy="1416506"/>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381022" y="389891"/>
              <a:ext cx="18693703" cy="6179946"/>
            </a:xfrm>
            <a:prstGeom prst="rect">
              <a:avLst/>
            </a:prstGeom>
          </p:spPr>
          <p:txBody>
            <a:bodyPr anchor="t" rtlCol="false" tIns="0" lIns="0" bIns="0" rIns="0">
              <a:spAutoFit/>
            </a:bodyPr>
            <a:lstStyle/>
            <a:p>
              <a:pPr algn="l" marL="410214" indent="-205107" lvl="1">
                <a:lnSpc>
                  <a:spcPts val="3078"/>
                </a:lnSpc>
                <a:buFont typeface="Arial"/>
                <a:buChar char="•"/>
              </a:pPr>
              <a:r>
                <a:rPr lang="en-US" sz="1900" spc="95" u="sng">
                  <a:solidFill>
                    <a:srgbClr val="000000"/>
                  </a:solidFill>
                  <a:latin typeface="Ansam"/>
                  <a:ea typeface="Ansam"/>
                  <a:cs typeface="Ansam"/>
                  <a:sym typeface="Ansam"/>
                </a:rPr>
                <a:t>Larger Base: </a:t>
              </a:r>
              <a:r>
                <a:rPr lang="en-US" sz="1900" spc="95">
                  <a:solidFill>
                    <a:srgbClr val="000000"/>
                  </a:solidFill>
                  <a:latin typeface="Ansam"/>
                  <a:ea typeface="Ansam"/>
                  <a:cs typeface="Ansam"/>
                  <a:sym typeface="Ansam"/>
                </a:rPr>
                <a:t>Group 2 had a share of substanc</a:t>
              </a:r>
              <a:r>
                <a:rPr lang="en-US" sz="1900" spc="95">
                  <a:solidFill>
                    <a:srgbClr val="000000"/>
                  </a:solidFill>
                  <a:latin typeface="Ansam"/>
                  <a:ea typeface="Ansam"/>
                  <a:cs typeface="Ansam"/>
                  <a:sym typeface="Ansam"/>
                </a:rPr>
                <a:t>e 35.84%, compared with Group 1's really small 8.23%. A larger consumer base will accrue in Group 2. More customers in compleasing time will help boost sales.</a:t>
              </a:r>
            </a:p>
            <a:p>
              <a:pPr algn="l">
                <a:lnSpc>
                  <a:spcPts val="3078"/>
                </a:lnSpc>
              </a:pPr>
            </a:p>
            <a:p>
              <a:pPr algn="l" marL="410214" indent="-205107" lvl="1">
                <a:lnSpc>
                  <a:spcPts val="3078"/>
                </a:lnSpc>
                <a:buFont typeface="Arial"/>
                <a:buChar char="•"/>
              </a:pPr>
              <a:r>
                <a:rPr lang="en-US" sz="1900" spc="95" u="sng">
                  <a:solidFill>
                    <a:srgbClr val="000000"/>
                  </a:solidFill>
                  <a:latin typeface="Ansam"/>
                  <a:ea typeface="Ansam"/>
                  <a:cs typeface="Ansam"/>
                  <a:sym typeface="Ansam"/>
                </a:rPr>
                <a:t>Higher Index: </a:t>
              </a:r>
              <a:r>
                <a:rPr lang="en-US" sz="1900" spc="95">
                  <a:solidFill>
                    <a:srgbClr val="000000"/>
                  </a:solidFill>
                  <a:latin typeface="Ansam"/>
                  <a:ea typeface="Ansam"/>
                  <a:cs typeface="Ansam"/>
                  <a:sym typeface="Ansam"/>
                </a:rPr>
                <a:t>The index for Group 2 is 109 which indicates greater propensity than average for this segment to use Dove, making it favorable to target.</a:t>
              </a:r>
            </a:p>
            <a:p>
              <a:pPr algn="l">
                <a:lnSpc>
                  <a:spcPts val="3078"/>
                </a:lnSpc>
              </a:pPr>
            </a:p>
            <a:p>
              <a:pPr algn="l" marL="410214" indent="-205107" lvl="1">
                <a:lnSpc>
                  <a:spcPts val="3078"/>
                </a:lnSpc>
                <a:buFont typeface="Arial"/>
                <a:buChar char="•"/>
              </a:pPr>
              <a:r>
                <a:rPr lang="en-US" sz="1900" spc="95" u="sng">
                  <a:solidFill>
                    <a:srgbClr val="000000"/>
                  </a:solidFill>
                  <a:latin typeface="Ansam"/>
                  <a:ea typeface="Ansam"/>
                  <a:cs typeface="Ansam"/>
                  <a:sym typeface="Ansam"/>
                </a:rPr>
                <a:t>Higher Penetration: </a:t>
              </a:r>
              <a:r>
                <a:rPr lang="en-US" sz="1900" spc="95">
                  <a:solidFill>
                    <a:srgbClr val="000000"/>
                  </a:solidFill>
                  <a:latin typeface="Ansam"/>
                  <a:ea typeface="Ansam"/>
                  <a:cs typeface="Ansam"/>
                  <a:sym typeface="Ansam"/>
                </a:rPr>
                <a:t>The penetration level in Group 2 is 39.59 because Family is larger in quantity than Group 1 (Young) at 7.37. It indicates a big chunk of consumers in the Family set already consumed Dove products, thus creating a strong market presence.</a:t>
              </a:r>
            </a:p>
            <a:p>
              <a:pPr algn="l">
                <a:lnSpc>
                  <a:spcPts val="3078"/>
                </a:lnSpc>
              </a:pPr>
            </a:p>
            <a:p>
              <a:pPr algn="l" marL="410214" indent="-205107" lvl="1">
                <a:lnSpc>
                  <a:spcPts val="3078"/>
                </a:lnSpc>
                <a:buFont typeface="Arial"/>
                <a:buChar char="•"/>
              </a:pPr>
              <a:r>
                <a:rPr lang="en-US" sz="1900" spc="95" u="sng">
                  <a:solidFill>
                    <a:srgbClr val="000000"/>
                  </a:solidFill>
                  <a:latin typeface="Ansam"/>
                  <a:ea typeface="Ansam"/>
                  <a:cs typeface="Ansam"/>
                  <a:sym typeface="Ansam"/>
                </a:rPr>
                <a:t>Alignment with Family Values: </a:t>
              </a:r>
              <a:r>
                <a:rPr lang="en-US" sz="1900" spc="95">
                  <a:solidFill>
                    <a:srgbClr val="000000"/>
                  </a:solidFill>
                  <a:latin typeface="Ansam"/>
                  <a:ea typeface="Ansam"/>
                  <a:cs typeface="Ansam"/>
                  <a:sym typeface="Ansam"/>
                </a:rPr>
                <a:t>Dove is often marketed around care, gentleness, and family. The Family would probably buy into such messaging because it sees the need for products that address the family as a whole. </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194159" y="2863844"/>
            <a:ext cx="13727391" cy="5820931"/>
            <a:chOff x="0" y="0"/>
            <a:chExt cx="18303188" cy="7761241"/>
          </a:xfrm>
        </p:grpSpPr>
        <p:grpSp>
          <p:nvGrpSpPr>
            <p:cNvPr name="Group 17" id="17"/>
            <p:cNvGrpSpPr/>
            <p:nvPr/>
          </p:nvGrpSpPr>
          <p:grpSpPr>
            <a:xfrm rot="0">
              <a:off x="303187" y="2082079"/>
              <a:ext cx="17926534" cy="3467032"/>
              <a:chOff x="0" y="0"/>
              <a:chExt cx="3469099" cy="670931"/>
            </a:xfrm>
          </p:grpSpPr>
          <p:sp>
            <p:nvSpPr>
              <p:cNvPr name="Freeform 18" id="18"/>
              <p:cNvSpPr/>
              <p:nvPr/>
            </p:nvSpPr>
            <p:spPr>
              <a:xfrm flipH="false" flipV="false" rot="0">
                <a:off x="0" y="0"/>
                <a:ext cx="3469099" cy="670931"/>
              </a:xfrm>
              <a:custGeom>
                <a:avLst/>
                <a:gdLst/>
                <a:ahLst/>
                <a:cxnLst/>
                <a:rect r="r" b="b" t="t" l="l"/>
                <a:pathLst>
                  <a:path h="670931" w="3469099">
                    <a:moveTo>
                      <a:pt x="13244" y="0"/>
                    </a:moveTo>
                    <a:lnTo>
                      <a:pt x="3455855" y="0"/>
                    </a:lnTo>
                    <a:cubicBezTo>
                      <a:pt x="3463169" y="0"/>
                      <a:pt x="3469099" y="5930"/>
                      <a:pt x="3469099" y="13244"/>
                    </a:cubicBezTo>
                    <a:lnTo>
                      <a:pt x="3469099" y="657687"/>
                    </a:lnTo>
                    <a:cubicBezTo>
                      <a:pt x="3469099" y="661200"/>
                      <a:pt x="3467703" y="664569"/>
                      <a:pt x="3465219" y="667052"/>
                    </a:cubicBezTo>
                    <a:cubicBezTo>
                      <a:pt x="3462736" y="669536"/>
                      <a:pt x="3459367" y="670931"/>
                      <a:pt x="3455855" y="670931"/>
                    </a:cubicBezTo>
                    <a:lnTo>
                      <a:pt x="13244" y="670931"/>
                    </a:lnTo>
                    <a:cubicBezTo>
                      <a:pt x="5930" y="670931"/>
                      <a:pt x="0" y="665002"/>
                      <a:pt x="0" y="657687"/>
                    </a:cubicBezTo>
                    <a:lnTo>
                      <a:pt x="0" y="13244"/>
                    </a:lnTo>
                    <a:cubicBezTo>
                      <a:pt x="0" y="5930"/>
                      <a:pt x="5930" y="0"/>
                      <a:pt x="13244" y="0"/>
                    </a:cubicBezTo>
                    <a:close/>
                  </a:path>
                </a:pathLst>
              </a:custGeom>
              <a:blipFill>
                <a:blip r:embed="rId6"/>
                <a:stretch>
                  <a:fillRect l="0" t="-513" r="0" b="-513"/>
                </a:stretch>
              </a:blipFill>
              <a:ln w="66675" cap="rnd">
                <a:solidFill>
                  <a:srgbClr val="D4BC68"/>
                </a:solidFill>
                <a:prstDash val="solid"/>
                <a:round/>
              </a:ln>
            </p:spPr>
          </p:sp>
        </p:grpSp>
        <p:grpSp>
          <p:nvGrpSpPr>
            <p:cNvPr name="Group 19" id="19"/>
            <p:cNvGrpSpPr/>
            <p:nvPr/>
          </p:nvGrpSpPr>
          <p:grpSpPr>
            <a:xfrm rot="0">
              <a:off x="0" y="0"/>
              <a:ext cx="1769856" cy="176985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7"/>
                <a:stretch>
                  <a:fillRect l="0" t="0" r="0" b="0"/>
                </a:stretch>
              </a:blipFill>
            </p:spPr>
          </p:sp>
        </p:grpSp>
        <p:grpSp>
          <p:nvGrpSpPr>
            <p:cNvPr name="Group 21" id="21"/>
            <p:cNvGrpSpPr/>
            <p:nvPr/>
          </p:nvGrpSpPr>
          <p:grpSpPr>
            <a:xfrm rot="0">
              <a:off x="4324304" y="0"/>
              <a:ext cx="1769856" cy="17698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8"/>
                <a:stretch>
                  <a:fillRect l="-485" t="0" r="-485" b="0"/>
                </a:stretch>
              </a:blipFill>
            </p:spPr>
          </p:sp>
        </p:grpSp>
        <p:grpSp>
          <p:nvGrpSpPr>
            <p:cNvPr name="Group 23" id="23"/>
            <p:cNvGrpSpPr/>
            <p:nvPr/>
          </p:nvGrpSpPr>
          <p:grpSpPr>
            <a:xfrm rot="0">
              <a:off x="8396221" y="0"/>
              <a:ext cx="1769856" cy="176985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9"/>
                <a:stretch>
                  <a:fillRect l="-487" t="0" r="-487" b="0"/>
                </a:stretch>
              </a:blipFill>
            </p:spPr>
          </p:sp>
        </p:grpSp>
        <p:grpSp>
          <p:nvGrpSpPr>
            <p:cNvPr name="Group 25" id="25"/>
            <p:cNvGrpSpPr/>
            <p:nvPr/>
          </p:nvGrpSpPr>
          <p:grpSpPr>
            <a:xfrm rot="0">
              <a:off x="12464777" y="0"/>
              <a:ext cx="1769856" cy="176985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0"/>
                <a:stretch>
                  <a:fillRect l="-242" t="0" r="-242" b="0"/>
                </a:stretch>
              </a:blipFill>
            </p:spPr>
          </p:sp>
        </p:grpSp>
        <p:grpSp>
          <p:nvGrpSpPr>
            <p:cNvPr name="Group 27" id="27"/>
            <p:cNvGrpSpPr/>
            <p:nvPr/>
          </p:nvGrpSpPr>
          <p:grpSpPr>
            <a:xfrm rot="0">
              <a:off x="16533332" y="0"/>
              <a:ext cx="1769856" cy="176985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1"/>
                <a:stretch>
                  <a:fillRect l="0" t="-241" r="0" b="-241"/>
                </a:stretch>
              </a:blipFill>
            </p:spPr>
          </p:sp>
        </p:grpSp>
        <p:grpSp>
          <p:nvGrpSpPr>
            <p:cNvPr name="Group 29" id="29"/>
            <p:cNvGrpSpPr/>
            <p:nvPr/>
          </p:nvGrpSpPr>
          <p:grpSpPr>
            <a:xfrm rot="0">
              <a:off x="2329210" y="5861334"/>
              <a:ext cx="1769856" cy="176985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2"/>
                <a:stretch>
                  <a:fillRect l="-242" t="0" r="-242" b="0"/>
                </a:stretch>
              </a:blipFill>
            </p:spPr>
          </p:sp>
        </p:grpSp>
        <p:grpSp>
          <p:nvGrpSpPr>
            <p:cNvPr name="Group 31" id="31"/>
            <p:cNvGrpSpPr/>
            <p:nvPr/>
          </p:nvGrpSpPr>
          <p:grpSpPr>
            <a:xfrm rot="0">
              <a:off x="6626365" y="5991386"/>
              <a:ext cx="1769856" cy="176985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3"/>
                <a:stretch>
                  <a:fillRect l="0" t="0" r="0" b="0"/>
                </a:stretch>
              </a:blipFill>
            </p:spPr>
          </p:sp>
        </p:grpSp>
        <p:grpSp>
          <p:nvGrpSpPr>
            <p:cNvPr name="Group 33" id="33"/>
            <p:cNvGrpSpPr/>
            <p:nvPr/>
          </p:nvGrpSpPr>
          <p:grpSpPr>
            <a:xfrm rot="0">
              <a:off x="10920998" y="5861334"/>
              <a:ext cx="1769856" cy="176985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4"/>
                <a:stretch>
                  <a:fillRect l="-471" t="0" r="-471" b="0"/>
                </a:stretch>
              </a:blipFill>
            </p:spPr>
          </p:sp>
        </p:grpSp>
        <p:grpSp>
          <p:nvGrpSpPr>
            <p:cNvPr name="Group 35" id="35"/>
            <p:cNvGrpSpPr/>
            <p:nvPr/>
          </p:nvGrpSpPr>
          <p:grpSpPr>
            <a:xfrm rot="0">
              <a:off x="15087378" y="5861334"/>
              <a:ext cx="1769856" cy="176985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134146" y="0"/>
                    </a:moveTo>
                    <a:lnTo>
                      <a:pt x="678654" y="0"/>
                    </a:lnTo>
                    <a:cubicBezTo>
                      <a:pt x="714232" y="0"/>
                      <a:pt x="748352" y="14133"/>
                      <a:pt x="773510" y="39290"/>
                    </a:cubicBezTo>
                    <a:cubicBezTo>
                      <a:pt x="798667" y="64448"/>
                      <a:pt x="812800" y="98568"/>
                      <a:pt x="812800" y="134146"/>
                    </a:cubicBezTo>
                    <a:lnTo>
                      <a:pt x="812800" y="678654"/>
                    </a:lnTo>
                    <a:cubicBezTo>
                      <a:pt x="812800" y="714232"/>
                      <a:pt x="798667" y="748352"/>
                      <a:pt x="773510" y="773510"/>
                    </a:cubicBezTo>
                    <a:cubicBezTo>
                      <a:pt x="748352" y="798667"/>
                      <a:pt x="714232" y="812800"/>
                      <a:pt x="678654" y="812800"/>
                    </a:cubicBezTo>
                    <a:lnTo>
                      <a:pt x="134146" y="812800"/>
                    </a:lnTo>
                    <a:cubicBezTo>
                      <a:pt x="98568" y="812800"/>
                      <a:pt x="64448" y="798667"/>
                      <a:pt x="39290" y="773510"/>
                    </a:cubicBezTo>
                    <a:cubicBezTo>
                      <a:pt x="14133" y="748352"/>
                      <a:pt x="0" y="714232"/>
                      <a:pt x="0" y="678654"/>
                    </a:cubicBezTo>
                    <a:lnTo>
                      <a:pt x="0" y="134146"/>
                    </a:lnTo>
                    <a:cubicBezTo>
                      <a:pt x="0" y="98568"/>
                      <a:pt x="14133" y="64448"/>
                      <a:pt x="39290" y="39290"/>
                    </a:cubicBezTo>
                    <a:cubicBezTo>
                      <a:pt x="64448" y="14133"/>
                      <a:pt x="98568" y="0"/>
                      <a:pt x="134146" y="0"/>
                    </a:cubicBezTo>
                    <a:close/>
                  </a:path>
                </a:pathLst>
              </a:custGeom>
              <a:blipFill>
                <a:blip r:embed="rId15"/>
                <a:stretch>
                  <a:fillRect l="0" t="-471" r="0" b="-471"/>
                </a:stretch>
              </a:blipFill>
            </p:spPr>
          </p:sp>
        </p:grpSp>
      </p:grpSp>
      <p:sp>
        <p:nvSpPr>
          <p:cNvPr name="TextBox 37" id="37"/>
          <p:cNvSpPr txBox="true"/>
          <p:nvPr/>
        </p:nvSpPr>
        <p:spPr>
          <a:xfrm rot="0">
            <a:off x="2021875" y="1290326"/>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Scorecard of target group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1685335" y="1534341"/>
            <a:ext cx="14244249" cy="990575"/>
          </a:xfrm>
          <a:prstGeom prst="rect">
            <a:avLst/>
          </a:prstGeom>
        </p:spPr>
        <p:txBody>
          <a:bodyPr anchor="t" rtlCol="false" tIns="0" lIns="0" bIns="0" rIns="0">
            <a:spAutoFit/>
          </a:bodyPr>
          <a:lstStyle/>
          <a:p>
            <a:pPr algn="l" marL="0" indent="0" lvl="0">
              <a:lnSpc>
                <a:spcPts val="8250"/>
              </a:lnSpc>
              <a:spcBef>
                <a:spcPct val="0"/>
              </a:spcBef>
            </a:pPr>
            <a:r>
              <a:rPr lang="en-US" sz="5500" spc="38">
                <a:solidFill>
                  <a:srgbClr val="7B629A"/>
                </a:solidFill>
                <a:latin typeface="Stars &amp; Love"/>
                <a:ea typeface="Stars &amp; Love"/>
                <a:cs typeface="Stars &amp; Love"/>
                <a:sym typeface="Stars &amp; Love"/>
              </a:rPr>
              <a:t>Table of Contents</a:t>
            </a:r>
          </a:p>
        </p:txBody>
      </p:sp>
      <p:sp>
        <p:nvSpPr>
          <p:cNvPr name="TextBox 17" id="17"/>
          <p:cNvSpPr txBox="true"/>
          <p:nvPr/>
        </p:nvSpPr>
        <p:spPr>
          <a:xfrm rot="0">
            <a:off x="3036391" y="2955933"/>
            <a:ext cx="4327915" cy="5327016"/>
          </a:xfrm>
          <a:prstGeom prst="rect">
            <a:avLst/>
          </a:prstGeom>
        </p:spPr>
        <p:txBody>
          <a:bodyPr anchor="t" rtlCol="false" tIns="0" lIns="0" bIns="0" rIns="0">
            <a:spAutoFit/>
          </a:bodyPr>
          <a:lstStyle/>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Executive Summary</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Project Definition</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Situational Analysis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Key Findings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Market values and growth trends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Our competitors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Conclusion- STEEP Analysis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Target Area- Benchmark</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Custom variable</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Profile variables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Target groups</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Why family as target group?</a:t>
            </a:r>
          </a:p>
          <a:p>
            <a:pPr algn="l" marL="464181" indent="-232090" lvl="1">
              <a:lnSpc>
                <a:spcPts val="3009"/>
              </a:lnSpc>
              <a:buFont typeface="Arial"/>
              <a:buChar char="•"/>
            </a:pPr>
            <a:r>
              <a:rPr lang="en-US" sz="2149">
                <a:solidFill>
                  <a:srgbClr val="000000"/>
                </a:solidFill>
                <a:latin typeface="New Standard"/>
                <a:ea typeface="New Standard"/>
                <a:cs typeface="New Standard"/>
                <a:sym typeface="New Standard"/>
              </a:rPr>
              <a:t>Scorecard of target group</a:t>
            </a:r>
          </a:p>
        </p:txBody>
      </p:sp>
      <p:sp>
        <p:nvSpPr>
          <p:cNvPr name="TextBox 18" id="18"/>
          <p:cNvSpPr txBox="true"/>
          <p:nvPr/>
        </p:nvSpPr>
        <p:spPr>
          <a:xfrm rot="0">
            <a:off x="10760782" y="2807978"/>
            <a:ext cx="4193837" cy="5474970"/>
          </a:xfrm>
          <a:prstGeom prst="rect">
            <a:avLst/>
          </a:prstGeom>
        </p:spPr>
        <p:txBody>
          <a:bodyPr anchor="t" rtlCol="false" tIns="0" lIns="0" bIns="0" rIns="0">
            <a:spAutoFit/>
          </a:bodyPr>
          <a:lstStyle/>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Area of Interest- Young</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Area of Interest- Family</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Demographic</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Behavioural</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Social values</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Media</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Marketing Plan</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Customer Journey</a:t>
            </a:r>
          </a:p>
          <a:p>
            <a:pPr algn="l" marL="842010" indent="-280670" lvl="2">
              <a:lnSpc>
                <a:spcPts val="2729"/>
              </a:lnSpc>
              <a:buFont typeface="Arial"/>
              <a:buChar char="⚬"/>
            </a:pPr>
            <a:r>
              <a:rPr lang="en-US" sz="1950">
                <a:solidFill>
                  <a:srgbClr val="000000"/>
                </a:solidFill>
                <a:latin typeface="New Standard"/>
                <a:ea typeface="New Standard"/>
                <a:cs typeface="New Standard"/>
                <a:sym typeface="New Standard"/>
              </a:rPr>
              <a:t>Stage 1: Awareness</a:t>
            </a:r>
          </a:p>
          <a:p>
            <a:pPr algn="l" marL="842010" indent="-280670" lvl="2">
              <a:lnSpc>
                <a:spcPts val="2729"/>
              </a:lnSpc>
              <a:buFont typeface="Arial"/>
              <a:buChar char="⚬"/>
            </a:pPr>
            <a:r>
              <a:rPr lang="en-US" sz="1950">
                <a:solidFill>
                  <a:srgbClr val="000000"/>
                </a:solidFill>
                <a:latin typeface="New Standard"/>
                <a:ea typeface="New Standard"/>
                <a:cs typeface="New Standard"/>
                <a:sym typeface="New Standard"/>
              </a:rPr>
              <a:t>Stage 2: Engagement</a:t>
            </a:r>
          </a:p>
          <a:p>
            <a:pPr algn="l" marL="842010" indent="-280670" lvl="2">
              <a:lnSpc>
                <a:spcPts val="2729"/>
              </a:lnSpc>
              <a:buFont typeface="Arial"/>
              <a:buChar char="⚬"/>
            </a:pPr>
            <a:r>
              <a:rPr lang="en-US" sz="1950">
                <a:solidFill>
                  <a:srgbClr val="000000"/>
                </a:solidFill>
                <a:latin typeface="New Standard"/>
                <a:ea typeface="New Standard"/>
                <a:cs typeface="New Standard"/>
                <a:sym typeface="New Standard"/>
              </a:rPr>
              <a:t>Stage3: Conversion</a:t>
            </a:r>
          </a:p>
          <a:p>
            <a:pPr algn="l" marL="842010" indent="-280670" lvl="2">
              <a:lnSpc>
                <a:spcPts val="2729"/>
              </a:lnSpc>
              <a:buFont typeface="Arial"/>
              <a:buChar char="⚬"/>
            </a:pPr>
            <a:r>
              <a:rPr lang="en-US" sz="1950">
                <a:solidFill>
                  <a:srgbClr val="000000"/>
                </a:solidFill>
                <a:latin typeface="New Standard"/>
                <a:ea typeface="New Standard"/>
                <a:cs typeface="New Standard"/>
                <a:sym typeface="New Standard"/>
              </a:rPr>
              <a:t>Stage 4: Retention</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Campaign Ideas</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 Metrics for Dove</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Budget estimates</a:t>
            </a:r>
          </a:p>
          <a:p>
            <a:pPr algn="l" marL="421005" indent="-210502" lvl="1">
              <a:lnSpc>
                <a:spcPts val="2729"/>
              </a:lnSpc>
              <a:buFont typeface="Arial"/>
              <a:buChar char="•"/>
            </a:pPr>
            <a:r>
              <a:rPr lang="en-US" sz="1950">
                <a:solidFill>
                  <a:srgbClr val="000000"/>
                </a:solidFill>
                <a:latin typeface="New Standard"/>
                <a:ea typeface="New Standard"/>
                <a:cs typeface="New Standard"/>
                <a:sym typeface="New Standard"/>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5517307" y="3199957"/>
            <a:ext cx="7253385" cy="5215338"/>
            <a:chOff x="0" y="0"/>
            <a:chExt cx="1493105" cy="1073575"/>
          </a:xfrm>
        </p:grpSpPr>
        <p:sp>
          <p:nvSpPr>
            <p:cNvPr name="Freeform 17" id="17"/>
            <p:cNvSpPr/>
            <p:nvPr/>
          </p:nvSpPr>
          <p:spPr>
            <a:xfrm flipH="false" flipV="false" rot="0">
              <a:off x="0" y="0"/>
              <a:ext cx="1493105" cy="1073575"/>
            </a:xfrm>
            <a:custGeom>
              <a:avLst/>
              <a:gdLst/>
              <a:ahLst/>
              <a:cxnLst/>
              <a:rect r="r" b="b" t="t" l="l"/>
              <a:pathLst>
                <a:path h="1073575" w="1493105">
                  <a:moveTo>
                    <a:pt x="24549" y="0"/>
                  </a:moveTo>
                  <a:lnTo>
                    <a:pt x="1468556" y="0"/>
                  </a:lnTo>
                  <a:cubicBezTo>
                    <a:pt x="1482114" y="0"/>
                    <a:pt x="1493105" y="10991"/>
                    <a:pt x="1493105" y="24549"/>
                  </a:cubicBezTo>
                  <a:lnTo>
                    <a:pt x="1493105" y="1049026"/>
                  </a:lnTo>
                  <a:cubicBezTo>
                    <a:pt x="1493105" y="1062584"/>
                    <a:pt x="1482114" y="1073575"/>
                    <a:pt x="1468556" y="1073575"/>
                  </a:cubicBezTo>
                  <a:lnTo>
                    <a:pt x="24549" y="1073575"/>
                  </a:lnTo>
                  <a:cubicBezTo>
                    <a:pt x="10991" y="1073575"/>
                    <a:pt x="0" y="1062584"/>
                    <a:pt x="0" y="1049026"/>
                  </a:cubicBezTo>
                  <a:lnTo>
                    <a:pt x="0" y="24549"/>
                  </a:lnTo>
                  <a:cubicBezTo>
                    <a:pt x="0" y="10991"/>
                    <a:pt x="10991" y="0"/>
                    <a:pt x="24549" y="0"/>
                  </a:cubicBezTo>
                  <a:close/>
                </a:path>
              </a:pathLst>
            </a:custGeom>
            <a:blipFill>
              <a:blip r:embed="rId6"/>
              <a:stretch>
                <a:fillRect l="0" t="-1371" r="0" b="-1371"/>
              </a:stretch>
            </a:blipFill>
            <a:ln w="66675" cap="rnd">
              <a:solidFill>
                <a:srgbClr val="D4BC68"/>
              </a:solidFill>
              <a:prstDash val="solid"/>
              <a:round/>
            </a:ln>
          </p:spPr>
        </p:sp>
      </p:grpSp>
      <p:sp>
        <p:nvSpPr>
          <p:cNvPr name="TextBox 18" id="18"/>
          <p:cNvSpPr txBox="true"/>
          <p:nvPr/>
        </p:nvSpPr>
        <p:spPr>
          <a:xfrm rot="0">
            <a:off x="2021875" y="143909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Area of Interest- Young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5508989" y="3181127"/>
            <a:ext cx="7270021" cy="5227300"/>
            <a:chOff x="0" y="0"/>
            <a:chExt cx="1493105" cy="1073575"/>
          </a:xfrm>
        </p:grpSpPr>
        <p:sp>
          <p:nvSpPr>
            <p:cNvPr name="Freeform 17" id="17"/>
            <p:cNvSpPr/>
            <p:nvPr/>
          </p:nvSpPr>
          <p:spPr>
            <a:xfrm flipH="false" flipV="false" rot="0">
              <a:off x="0" y="0"/>
              <a:ext cx="1493105" cy="1073575"/>
            </a:xfrm>
            <a:custGeom>
              <a:avLst/>
              <a:gdLst/>
              <a:ahLst/>
              <a:cxnLst/>
              <a:rect r="r" b="b" t="t" l="l"/>
              <a:pathLst>
                <a:path h="1073575" w="1493105">
                  <a:moveTo>
                    <a:pt x="24493" y="0"/>
                  </a:moveTo>
                  <a:lnTo>
                    <a:pt x="1468612" y="0"/>
                  </a:lnTo>
                  <a:cubicBezTo>
                    <a:pt x="1482139" y="0"/>
                    <a:pt x="1493105" y="10966"/>
                    <a:pt x="1493105" y="24493"/>
                  </a:cubicBezTo>
                  <a:lnTo>
                    <a:pt x="1493105" y="1049082"/>
                  </a:lnTo>
                  <a:cubicBezTo>
                    <a:pt x="1493105" y="1055578"/>
                    <a:pt x="1490525" y="1061807"/>
                    <a:pt x="1485932" y="1066401"/>
                  </a:cubicBezTo>
                  <a:cubicBezTo>
                    <a:pt x="1481338" y="1070994"/>
                    <a:pt x="1475108" y="1073575"/>
                    <a:pt x="1468612" y="1073575"/>
                  </a:cubicBezTo>
                  <a:lnTo>
                    <a:pt x="24493" y="1073575"/>
                  </a:lnTo>
                  <a:cubicBezTo>
                    <a:pt x="17997" y="1073575"/>
                    <a:pt x="11767" y="1070994"/>
                    <a:pt x="7174" y="1066401"/>
                  </a:cubicBezTo>
                  <a:cubicBezTo>
                    <a:pt x="2580" y="1061807"/>
                    <a:pt x="0" y="1055578"/>
                    <a:pt x="0" y="1049082"/>
                  </a:cubicBezTo>
                  <a:lnTo>
                    <a:pt x="0" y="24493"/>
                  </a:lnTo>
                  <a:cubicBezTo>
                    <a:pt x="0" y="17997"/>
                    <a:pt x="2580" y="11767"/>
                    <a:pt x="7174" y="7174"/>
                  </a:cubicBezTo>
                  <a:cubicBezTo>
                    <a:pt x="11767" y="2580"/>
                    <a:pt x="17997" y="0"/>
                    <a:pt x="24493" y="0"/>
                  </a:cubicBezTo>
                  <a:close/>
                </a:path>
              </a:pathLst>
            </a:custGeom>
            <a:blipFill>
              <a:blip r:embed="rId6"/>
              <a:stretch>
                <a:fillRect l="0" t="-1371" r="0" b="-1371"/>
              </a:stretch>
            </a:blipFill>
            <a:ln w="66675" cap="rnd">
              <a:solidFill>
                <a:srgbClr val="D4BC68"/>
              </a:solidFill>
              <a:prstDash val="solid"/>
              <a:round/>
            </a:ln>
          </p:spPr>
        </p:sp>
      </p:grpSp>
      <p:sp>
        <p:nvSpPr>
          <p:cNvPr name="TextBox 18" id="18"/>
          <p:cNvSpPr txBox="true"/>
          <p:nvPr/>
        </p:nvSpPr>
        <p:spPr>
          <a:xfrm rot="0">
            <a:off x="2021875" y="143909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Area of Interest- Family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5587290" y="2841620"/>
            <a:ext cx="7113420" cy="5737785"/>
            <a:chOff x="0" y="0"/>
            <a:chExt cx="1631932" cy="1316340"/>
          </a:xfrm>
        </p:grpSpPr>
        <p:sp>
          <p:nvSpPr>
            <p:cNvPr name="Freeform 17" id="17"/>
            <p:cNvSpPr/>
            <p:nvPr/>
          </p:nvSpPr>
          <p:spPr>
            <a:xfrm flipH="false" flipV="false" rot="0">
              <a:off x="0" y="0"/>
              <a:ext cx="1631932" cy="1316340"/>
            </a:xfrm>
            <a:custGeom>
              <a:avLst/>
              <a:gdLst/>
              <a:ahLst/>
              <a:cxnLst/>
              <a:rect r="r" b="b" t="t" l="l"/>
              <a:pathLst>
                <a:path h="1316340" w="1631932">
                  <a:moveTo>
                    <a:pt x="25032" y="0"/>
                  </a:moveTo>
                  <a:lnTo>
                    <a:pt x="1606900" y="0"/>
                  </a:lnTo>
                  <a:cubicBezTo>
                    <a:pt x="1620725" y="0"/>
                    <a:pt x="1631932" y="11207"/>
                    <a:pt x="1631932" y="25032"/>
                  </a:cubicBezTo>
                  <a:lnTo>
                    <a:pt x="1631932" y="1291308"/>
                  </a:lnTo>
                  <a:cubicBezTo>
                    <a:pt x="1631932" y="1305132"/>
                    <a:pt x="1620725" y="1316340"/>
                    <a:pt x="1606900" y="1316340"/>
                  </a:cubicBezTo>
                  <a:lnTo>
                    <a:pt x="25032" y="1316340"/>
                  </a:lnTo>
                  <a:cubicBezTo>
                    <a:pt x="18393" y="1316340"/>
                    <a:pt x="12026" y="1313702"/>
                    <a:pt x="7332" y="1309008"/>
                  </a:cubicBezTo>
                  <a:cubicBezTo>
                    <a:pt x="2637" y="1304313"/>
                    <a:pt x="0" y="1297946"/>
                    <a:pt x="0" y="1291308"/>
                  </a:cubicBezTo>
                  <a:lnTo>
                    <a:pt x="0" y="25032"/>
                  </a:lnTo>
                  <a:cubicBezTo>
                    <a:pt x="0" y="18393"/>
                    <a:pt x="2637" y="12026"/>
                    <a:pt x="7332" y="7332"/>
                  </a:cubicBezTo>
                  <a:cubicBezTo>
                    <a:pt x="12026" y="2637"/>
                    <a:pt x="18393" y="0"/>
                    <a:pt x="25032" y="0"/>
                  </a:cubicBezTo>
                  <a:close/>
                </a:path>
              </a:pathLst>
            </a:custGeom>
            <a:blipFill>
              <a:blip r:embed="rId6"/>
              <a:stretch>
                <a:fillRect l="-334" t="0" r="-334" b="0"/>
              </a:stretch>
            </a:blipFill>
            <a:ln w="66675" cap="rnd">
              <a:solidFill>
                <a:srgbClr val="D4BC68"/>
              </a:solidFill>
              <a:prstDash val="solid"/>
              <a:round/>
            </a:ln>
          </p:spPr>
        </p:sp>
      </p:grpSp>
      <p:sp>
        <p:nvSpPr>
          <p:cNvPr name="TextBox 18" id="18"/>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Demographics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5676433" y="2841620"/>
            <a:ext cx="6935134" cy="5737785"/>
            <a:chOff x="0" y="0"/>
            <a:chExt cx="1626976" cy="1346079"/>
          </a:xfrm>
        </p:grpSpPr>
        <p:sp>
          <p:nvSpPr>
            <p:cNvPr name="Freeform 17" id="17"/>
            <p:cNvSpPr/>
            <p:nvPr/>
          </p:nvSpPr>
          <p:spPr>
            <a:xfrm flipH="false" flipV="false" rot="0">
              <a:off x="0" y="0"/>
              <a:ext cx="1626976" cy="1346079"/>
            </a:xfrm>
            <a:custGeom>
              <a:avLst/>
              <a:gdLst/>
              <a:ahLst/>
              <a:cxnLst/>
              <a:rect r="r" b="b" t="t" l="l"/>
              <a:pathLst>
                <a:path h="1346079" w="1626976">
                  <a:moveTo>
                    <a:pt x="25676" y="0"/>
                  </a:moveTo>
                  <a:lnTo>
                    <a:pt x="1601300" y="0"/>
                  </a:lnTo>
                  <a:cubicBezTo>
                    <a:pt x="1615480" y="0"/>
                    <a:pt x="1626976" y="11495"/>
                    <a:pt x="1626976" y="25676"/>
                  </a:cubicBezTo>
                  <a:lnTo>
                    <a:pt x="1626976" y="1320403"/>
                  </a:lnTo>
                  <a:cubicBezTo>
                    <a:pt x="1626976" y="1327213"/>
                    <a:pt x="1624271" y="1333743"/>
                    <a:pt x="1619456" y="1338559"/>
                  </a:cubicBezTo>
                  <a:cubicBezTo>
                    <a:pt x="1614640" y="1343374"/>
                    <a:pt x="1608110" y="1346079"/>
                    <a:pt x="1601300" y="1346079"/>
                  </a:cubicBezTo>
                  <a:lnTo>
                    <a:pt x="25676" y="1346079"/>
                  </a:lnTo>
                  <a:cubicBezTo>
                    <a:pt x="11495" y="1346079"/>
                    <a:pt x="0" y="1334583"/>
                    <a:pt x="0" y="1320403"/>
                  </a:cubicBezTo>
                  <a:lnTo>
                    <a:pt x="0" y="25676"/>
                  </a:lnTo>
                  <a:cubicBezTo>
                    <a:pt x="0" y="18866"/>
                    <a:pt x="2705" y="12335"/>
                    <a:pt x="7520" y="7520"/>
                  </a:cubicBezTo>
                  <a:cubicBezTo>
                    <a:pt x="12335" y="2705"/>
                    <a:pt x="18866" y="0"/>
                    <a:pt x="25676" y="0"/>
                  </a:cubicBezTo>
                  <a:close/>
                </a:path>
              </a:pathLst>
            </a:custGeom>
            <a:blipFill>
              <a:blip r:embed="rId6"/>
              <a:stretch>
                <a:fillRect l="-294" t="0" r="-294" b="0"/>
              </a:stretch>
            </a:blipFill>
            <a:ln w="66675" cap="rnd">
              <a:solidFill>
                <a:srgbClr val="D4BC68"/>
              </a:solidFill>
              <a:prstDash val="solid"/>
              <a:round/>
            </a:ln>
          </p:spPr>
        </p:sp>
      </p:grpSp>
      <p:sp>
        <p:nvSpPr>
          <p:cNvPr name="TextBox 18" id="18"/>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Behavioural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4704206" y="2841620"/>
            <a:ext cx="8879588" cy="5737785"/>
            <a:chOff x="0" y="0"/>
            <a:chExt cx="2083143" cy="1346079"/>
          </a:xfrm>
        </p:grpSpPr>
        <p:sp>
          <p:nvSpPr>
            <p:cNvPr name="Freeform 17" id="17"/>
            <p:cNvSpPr/>
            <p:nvPr/>
          </p:nvSpPr>
          <p:spPr>
            <a:xfrm flipH="false" flipV="false" rot="0">
              <a:off x="0" y="0"/>
              <a:ext cx="2083143" cy="1346079"/>
            </a:xfrm>
            <a:custGeom>
              <a:avLst/>
              <a:gdLst/>
              <a:ahLst/>
              <a:cxnLst/>
              <a:rect r="r" b="b" t="t" l="l"/>
              <a:pathLst>
                <a:path h="1346079" w="2083143">
                  <a:moveTo>
                    <a:pt x="20053" y="0"/>
                  </a:moveTo>
                  <a:lnTo>
                    <a:pt x="2063090" y="0"/>
                  </a:lnTo>
                  <a:cubicBezTo>
                    <a:pt x="2074165" y="0"/>
                    <a:pt x="2083143" y="8978"/>
                    <a:pt x="2083143" y="20053"/>
                  </a:cubicBezTo>
                  <a:lnTo>
                    <a:pt x="2083143" y="1326026"/>
                  </a:lnTo>
                  <a:cubicBezTo>
                    <a:pt x="2083143" y="1337101"/>
                    <a:pt x="2074165" y="1346079"/>
                    <a:pt x="2063090" y="1346079"/>
                  </a:cubicBezTo>
                  <a:lnTo>
                    <a:pt x="20053" y="1346079"/>
                  </a:lnTo>
                  <a:cubicBezTo>
                    <a:pt x="8978" y="1346079"/>
                    <a:pt x="0" y="1337101"/>
                    <a:pt x="0" y="1326026"/>
                  </a:cubicBezTo>
                  <a:lnTo>
                    <a:pt x="0" y="20053"/>
                  </a:lnTo>
                  <a:cubicBezTo>
                    <a:pt x="0" y="8978"/>
                    <a:pt x="8978" y="0"/>
                    <a:pt x="20053" y="0"/>
                  </a:cubicBezTo>
                  <a:close/>
                </a:path>
              </a:pathLst>
            </a:custGeom>
            <a:blipFill>
              <a:blip r:embed="rId6"/>
              <a:stretch>
                <a:fillRect l="-188" t="0" r="-188" b="0"/>
              </a:stretch>
            </a:blipFill>
            <a:ln w="66675" cap="rnd">
              <a:solidFill>
                <a:srgbClr val="D4BC68"/>
              </a:solidFill>
              <a:prstDash val="solid"/>
              <a:round/>
            </a:ln>
          </p:spPr>
        </p:sp>
      </p:grpSp>
      <p:sp>
        <p:nvSpPr>
          <p:cNvPr name="TextBox 18" id="18"/>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Social Values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1685335" y="3117845"/>
            <a:ext cx="14928351" cy="4625325"/>
            <a:chOff x="0" y="0"/>
            <a:chExt cx="19904468" cy="6167100"/>
          </a:xfrm>
        </p:grpSpPr>
        <p:grpSp>
          <p:nvGrpSpPr>
            <p:cNvPr name="Group 17" id="17"/>
            <p:cNvGrpSpPr/>
            <p:nvPr/>
          </p:nvGrpSpPr>
          <p:grpSpPr>
            <a:xfrm rot="0">
              <a:off x="0" y="0"/>
              <a:ext cx="9944887" cy="6167100"/>
              <a:chOff x="0" y="0"/>
              <a:chExt cx="1310698" cy="812800"/>
            </a:xfrm>
          </p:grpSpPr>
          <p:sp>
            <p:nvSpPr>
              <p:cNvPr name="Freeform 18" id="18"/>
              <p:cNvSpPr/>
              <p:nvPr/>
            </p:nvSpPr>
            <p:spPr>
              <a:xfrm flipH="false" flipV="false" rot="0">
                <a:off x="0" y="0"/>
                <a:ext cx="1310698" cy="812800"/>
              </a:xfrm>
              <a:custGeom>
                <a:avLst/>
                <a:gdLst/>
                <a:ahLst/>
                <a:cxnLst/>
                <a:rect r="r" b="b" t="t" l="l"/>
                <a:pathLst>
                  <a:path h="812800" w="1310698">
                    <a:moveTo>
                      <a:pt x="23873" y="0"/>
                    </a:moveTo>
                    <a:lnTo>
                      <a:pt x="1286824" y="0"/>
                    </a:lnTo>
                    <a:cubicBezTo>
                      <a:pt x="1293156" y="0"/>
                      <a:pt x="1299228" y="2515"/>
                      <a:pt x="1303705" y="6992"/>
                    </a:cubicBezTo>
                    <a:cubicBezTo>
                      <a:pt x="1308182" y="11470"/>
                      <a:pt x="1310698" y="17542"/>
                      <a:pt x="1310698" y="23873"/>
                    </a:cubicBezTo>
                    <a:lnTo>
                      <a:pt x="1310698" y="788927"/>
                    </a:lnTo>
                    <a:cubicBezTo>
                      <a:pt x="1310698" y="802112"/>
                      <a:pt x="1300009" y="812800"/>
                      <a:pt x="1286824" y="812800"/>
                    </a:cubicBezTo>
                    <a:lnTo>
                      <a:pt x="23873" y="812800"/>
                    </a:lnTo>
                    <a:cubicBezTo>
                      <a:pt x="10689" y="812800"/>
                      <a:pt x="0" y="802112"/>
                      <a:pt x="0" y="788927"/>
                    </a:cubicBezTo>
                    <a:lnTo>
                      <a:pt x="0" y="23873"/>
                    </a:lnTo>
                    <a:cubicBezTo>
                      <a:pt x="0" y="10689"/>
                      <a:pt x="10689" y="0"/>
                      <a:pt x="23873" y="0"/>
                    </a:cubicBezTo>
                    <a:close/>
                  </a:path>
                </a:pathLst>
              </a:custGeom>
              <a:blipFill>
                <a:blip r:embed="rId6"/>
                <a:stretch>
                  <a:fillRect l="0" t="-85" r="0" b="-85"/>
                </a:stretch>
              </a:blipFill>
              <a:ln w="66675" cap="rnd">
                <a:solidFill>
                  <a:srgbClr val="D4BC68"/>
                </a:solidFill>
                <a:prstDash val="solid"/>
                <a:round/>
              </a:ln>
            </p:spPr>
          </p:sp>
        </p:grpSp>
        <p:grpSp>
          <p:nvGrpSpPr>
            <p:cNvPr name="Group 19" id="19"/>
            <p:cNvGrpSpPr/>
            <p:nvPr/>
          </p:nvGrpSpPr>
          <p:grpSpPr>
            <a:xfrm rot="0">
              <a:off x="10110297" y="0"/>
              <a:ext cx="9794171" cy="6144164"/>
              <a:chOff x="0" y="0"/>
              <a:chExt cx="1295653" cy="812800"/>
            </a:xfrm>
          </p:grpSpPr>
          <p:sp>
            <p:nvSpPr>
              <p:cNvPr name="Freeform 20" id="20"/>
              <p:cNvSpPr/>
              <p:nvPr/>
            </p:nvSpPr>
            <p:spPr>
              <a:xfrm flipH="false" flipV="false" rot="0">
                <a:off x="0" y="0"/>
                <a:ext cx="1295653" cy="812800"/>
              </a:xfrm>
              <a:custGeom>
                <a:avLst/>
                <a:gdLst/>
                <a:ahLst/>
                <a:cxnLst/>
                <a:rect r="r" b="b" t="t" l="l"/>
                <a:pathLst>
                  <a:path h="812800" w="1295653">
                    <a:moveTo>
                      <a:pt x="24241" y="0"/>
                    </a:moveTo>
                    <a:lnTo>
                      <a:pt x="1271412" y="0"/>
                    </a:lnTo>
                    <a:cubicBezTo>
                      <a:pt x="1284800" y="0"/>
                      <a:pt x="1295653" y="10853"/>
                      <a:pt x="1295653" y="24241"/>
                    </a:cubicBezTo>
                    <a:lnTo>
                      <a:pt x="1295653" y="788559"/>
                    </a:lnTo>
                    <a:cubicBezTo>
                      <a:pt x="1295653" y="801947"/>
                      <a:pt x="1284800" y="812800"/>
                      <a:pt x="1271412" y="812800"/>
                    </a:cubicBezTo>
                    <a:lnTo>
                      <a:pt x="24241" y="812800"/>
                    </a:lnTo>
                    <a:cubicBezTo>
                      <a:pt x="10853" y="812800"/>
                      <a:pt x="0" y="801947"/>
                      <a:pt x="0" y="788559"/>
                    </a:cubicBezTo>
                    <a:lnTo>
                      <a:pt x="0" y="24241"/>
                    </a:lnTo>
                    <a:cubicBezTo>
                      <a:pt x="0" y="10853"/>
                      <a:pt x="10853" y="0"/>
                      <a:pt x="24241" y="0"/>
                    </a:cubicBezTo>
                    <a:close/>
                  </a:path>
                </a:pathLst>
              </a:custGeom>
              <a:blipFill>
                <a:blip r:embed="rId7"/>
                <a:stretch>
                  <a:fillRect l="-795" t="0" r="-795" b="0"/>
                </a:stretch>
              </a:blipFill>
              <a:ln w="66675" cap="rnd">
                <a:solidFill>
                  <a:srgbClr val="D4BC68"/>
                </a:solidFill>
                <a:prstDash val="solid"/>
                <a:round/>
              </a:ln>
            </p:spPr>
          </p:sp>
        </p:grpSp>
      </p:grpSp>
      <p:sp>
        <p:nvSpPr>
          <p:cNvPr name="TextBox 21" id="21"/>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Media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Marketing Plan</a:t>
            </a:r>
          </a:p>
        </p:txBody>
      </p:sp>
      <p:grpSp>
        <p:nvGrpSpPr>
          <p:cNvPr name="Group 17" id="17"/>
          <p:cNvGrpSpPr/>
          <p:nvPr/>
        </p:nvGrpSpPr>
        <p:grpSpPr>
          <a:xfrm rot="0">
            <a:off x="2439865" y="2841620"/>
            <a:ext cx="13408269" cy="5566808"/>
            <a:chOff x="0" y="0"/>
            <a:chExt cx="17877692" cy="7422410"/>
          </a:xfrm>
        </p:grpSpPr>
        <p:grpSp>
          <p:nvGrpSpPr>
            <p:cNvPr name="Group 18" id="18"/>
            <p:cNvGrpSpPr/>
            <p:nvPr/>
          </p:nvGrpSpPr>
          <p:grpSpPr>
            <a:xfrm rot="0">
              <a:off x="0" y="906064"/>
              <a:ext cx="17877692" cy="6516346"/>
              <a:chOff x="0" y="0"/>
              <a:chExt cx="3531396" cy="1287179"/>
            </a:xfrm>
          </p:grpSpPr>
          <p:sp>
            <p:nvSpPr>
              <p:cNvPr name="Freeform 19" id="19"/>
              <p:cNvSpPr/>
              <p:nvPr/>
            </p:nvSpPr>
            <p:spPr>
              <a:xfrm flipH="false" flipV="false" rot="0">
                <a:off x="0" y="0"/>
                <a:ext cx="3531396" cy="1287179"/>
              </a:xfrm>
              <a:custGeom>
                <a:avLst/>
                <a:gdLst/>
                <a:ahLst/>
                <a:cxnLst/>
                <a:rect r="r" b="b" t="t" l="l"/>
                <a:pathLst>
                  <a:path h="1287179" w="3531396">
                    <a:moveTo>
                      <a:pt x="29447" y="0"/>
                    </a:moveTo>
                    <a:lnTo>
                      <a:pt x="3501949" y="0"/>
                    </a:lnTo>
                    <a:cubicBezTo>
                      <a:pt x="3509759" y="0"/>
                      <a:pt x="3517249" y="3102"/>
                      <a:pt x="3522771" y="8625"/>
                    </a:cubicBezTo>
                    <a:cubicBezTo>
                      <a:pt x="3528294" y="14147"/>
                      <a:pt x="3531396" y="21637"/>
                      <a:pt x="3531396" y="29447"/>
                    </a:cubicBezTo>
                    <a:lnTo>
                      <a:pt x="3531396" y="1257732"/>
                    </a:lnTo>
                    <a:cubicBezTo>
                      <a:pt x="3531396" y="1265542"/>
                      <a:pt x="3528294" y="1273032"/>
                      <a:pt x="3522771" y="1278554"/>
                    </a:cubicBezTo>
                    <a:cubicBezTo>
                      <a:pt x="3517249" y="1284077"/>
                      <a:pt x="3509759" y="1287179"/>
                      <a:pt x="3501949" y="1287179"/>
                    </a:cubicBezTo>
                    <a:lnTo>
                      <a:pt x="29447" y="1287179"/>
                    </a:lnTo>
                    <a:cubicBezTo>
                      <a:pt x="21637" y="1287179"/>
                      <a:pt x="14147" y="1284077"/>
                      <a:pt x="8625" y="1278554"/>
                    </a:cubicBezTo>
                    <a:cubicBezTo>
                      <a:pt x="3102" y="1273032"/>
                      <a:pt x="0" y="1265542"/>
                      <a:pt x="0" y="1257732"/>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3531396" cy="1315754"/>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557320" y="1309585"/>
              <a:ext cx="16620009" cy="57008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Core features: </a:t>
              </a:r>
            </a:p>
            <a:p>
              <a:pPr algn="l" marL="949969" indent="-316656" lvl="2">
                <a:lnSpc>
                  <a:spcPts val="3080"/>
                </a:lnSpc>
                <a:buFont typeface="Arial"/>
                <a:buChar char="⚬"/>
              </a:pPr>
              <a:r>
                <a:rPr lang="en-US" sz="2200">
                  <a:solidFill>
                    <a:srgbClr val="000000"/>
                  </a:solidFill>
                  <a:latin typeface="Ansam"/>
                  <a:ea typeface="Ansam"/>
                  <a:cs typeface="Ansam"/>
                  <a:sym typeface="Ansam"/>
                </a:rPr>
                <a:t>Use of natural ingredients like essential oils (e.g., lavender, eucalyptus, and chamomile).</a:t>
              </a:r>
            </a:p>
            <a:p>
              <a:pPr algn="l" marL="949969" indent="-316656" lvl="2">
                <a:lnSpc>
                  <a:spcPts val="3080"/>
                </a:lnSpc>
                <a:buFont typeface="Arial"/>
                <a:buChar char="⚬"/>
              </a:pPr>
              <a:r>
                <a:rPr lang="en-US" sz="2200">
                  <a:solidFill>
                    <a:srgbClr val="000000"/>
                  </a:solidFill>
                  <a:latin typeface="Ansam"/>
                  <a:ea typeface="Ansam"/>
                  <a:cs typeface="Ansam"/>
                  <a:sym typeface="Ansam"/>
                </a:rPr>
                <a:t>Free from harmful chemicals like parabens and sulfates, appealing to eco-conscious buyers.</a:t>
              </a:r>
            </a:p>
            <a:p>
              <a:pPr algn="l" marL="474984" indent="-237492" lvl="1">
                <a:lnSpc>
                  <a:spcPts val="3080"/>
                </a:lnSpc>
                <a:buFont typeface="Arial"/>
                <a:buChar char="•"/>
              </a:pPr>
              <a:r>
                <a:rPr lang="en-US" sz="2200">
                  <a:solidFill>
                    <a:srgbClr val="000000"/>
                  </a:solidFill>
                  <a:latin typeface="Ansam"/>
                  <a:ea typeface="Ansam"/>
                  <a:cs typeface="Ansam"/>
                  <a:sym typeface="Ansam"/>
                </a:rPr>
                <a:t>Packaging:</a:t>
              </a:r>
            </a:p>
            <a:p>
              <a:pPr algn="l" marL="949969" indent="-316656" lvl="2">
                <a:lnSpc>
                  <a:spcPts val="3080"/>
                </a:lnSpc>
                <a:buFont typeface="Arial"/>
                <a:buChar char="⚬"/>
              </a:pPr>
              <a:r>
                <a:rPr lang="en-US" sz="2200">
                  <a:solidFill>
                    <a:srgbClr val="000000"/>
                  </a:solidFill>
                  <a:latin typeface="Ansam"/>
                  <a:ea typeface="Ansam"/>
                  <a:cs typeface="Ansam"/>
                  <a:sym typeface="Ansam"/>
                </a:rPr>
                <a:t>Eco-friendly, recyclable, or biodegradable packaging.</a:t>
              </a:r>
            </a:p>
            <a:p>
              <a:pPr algn="l" marL="949969" indent="-316656" lvl="2">
                <a:lnSpc>
                  <a:spcPts val="3080"/>
                </a:lnSpc>
                <a:buFont typeface="Arial"/>
                <a:buChar char="⚬"/>
              </a:pPr>
              <a:r>
                <a:rPr lang="en-US" sz="2200">
                  <a:solidFill>
                    <a:srgbClr val="000000"/>
                  </a:solidFill>
                  <a:latin typeface="Ansam"/>
                  <a:ea typeface="Ansam"/>
                  <a:cs typeface="Ansam"/>
                  <a:sym typeface="Ansam"/>
                </a:rPr>
                <a:t>Minimalist and premium design emphasizing sustainability and natural elements.</a:t>
              </a:r>
            </a:p>
            <a:p>
              <a:pPr algn="l" marL="474984" indent="-237492" lvl="1">
                <a:lnSpc>
                  <a:spcPts val="3080"/>
                </a:lnSpc>
                <a:buFont typeface="Arial"/>
                <a:buChar char="•"/>
              </a:pPr>
              <a:r>
                <a:rPr lang="en-US" sz="2200">
                  <a:solidFill>
                    <a:srgbClr val="000000"/>
                  </a:solidFill>
                  <a:latin typeface="Ansam"/>
                  <a:ea typeface="Ansam"/>
                  <a:cs typeface="Ansam"/>
                  <a:sym typeface="Ansam"/>
                </a:rPr>
                <a:t>Unique Selling Proposition (USP):</a:t>
              </a:r>
            </a:p>
            <a:p>
              <a:pPr algn="l" marL="949969" indent="-316656" lvl="2">
                <a:lnSpc>
                  <a:spcPts val="3080"/>
                </a:lnSpc>
                <a:buFont typeface="Arial"/>
                <a:buChar char="⚬"/>
              </a:pPr>
              <a:r>
                <a:rPr lang="en-US" sz="2200">
                  <a:solidFill>
                    <a:srgbClr val="000000"/>
                  </a:solidFill>
                  <a:latin typeface="Ansam"/>
                  <a:ea typeface="Ansam"/>
                  <a:cs typeface="Ansam"/>
                  <a:sym typeface="Ansam"/>
                </a:rPr>
                <a:t>Combines proven Dove skincare benefits with aromatherapy to promote stress relief and holistic wellness.</a:t>
              </a:r>
            </a:p>
            <a:p>
              <a:pPr algn="l" marL="949969" indent="-316656" lvl="2">
                <a:lnSpc>
                  <a:spcPts val="3080"/>
                </a:lnSpc>
                <a:buFont typeface="Arial"/>
                <a:buChar char="⚬"/>
              </a:pPr>
              <a:r>
                <a:rPr lang="en-US" sz="2200">
                  <a:solidFill>
                    <a:srgbClr val="000000"/>
                  </a:solidFill>
                  <a:latin typeface="Ansam"/>
                  <a:ea typeface="Ansam"/>
                  <a:cs typeface="Ansam"/>
                  <a:sym typeface="Ansam"/>
                </a:rPr>
                <a:t>Appeals to both physical skincare needs and mental well-being.</a:t>
              </a:r>
            </a:p>
          </p:txBody>
        </p:sp>
        <p:grpSp>
          <p:nvGrpSpPr>
            <p:cNvPr name="Group 22" id="22"/>
            <p:cNvGrpSpPr/>
            <p:nvPr/>
          </p:nvGrpSpPr>
          <p:grpSpPr>
            <a:xfrm rot="0">
              <a:off x="1064202" y="0"/>
              <a:ext cx="3742225" cy="1273304"/>
              <a:chOff x="0" y="0"/>
              <a:chExt cx="920243" cy="313115"/>
            </a:xfrm>
          </p:grpSpPr>
          <p:sp>
            <p:nvSpPr>
              <p:cNvPr name="Freeform 23" id="23"/>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4" id="24"/>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5" id="25"/>
            <p:cNvSpPr txBox="true"/>
            <p:nvPr/>
          </p:nvSpPr>
          <p:spPr>
            <a:xfrm rot="0">
              <a:off x="1772914" y="380920"/>
              <a:ext cx="232480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PRODUCT</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1849552"/>
            <a:ext cx="13408269" cy="6459837"/>
            <a:chOff x="0" y="0"/>
            <a:chExt cx="17877692" cy="8613115"/>
          </a:xfrm>
        </p:grpSpPr>
        <p:grpSp>
          <p:nvGrpSpPr>
            <p:cNvPr name="Group 17" id="17"/>
            <p:cNvGrpSpPr/>
            <p:nvPr/>
          </p:nvGrpSpPr>
          <p:grpSpPr>
            <a:xfrm rot="0">
              <a:off x="0" y="636652"/>
              <a:ext cx="17877692" cy="7976464"/>
              <a:chOff x="0" y="0"/>
              <a:chExt cx="3531396" cy="1575598"/>
            </a:xfrm>
          </p:grpSpPr>
          <p:sp>
            <p:nvSpPr>
              <p:cNvPr name="Freeform 18" id="18"/>
              <p:cNvSpPr/>
              <p:nvPr/>
            </p:nvSpPr>
            <p:spPr>
              <a:xfrm flipH="false" flipV="false" rot="0">
                <a:off x="0" y="0"/>
                <a:ext cx="3531396" cy="1575598"/>
              </a:xfrm>
              <a:custGeom>
                <a:avLst/>
                <a:gdLst/>
                <a:ahLst/>
                <a:cxnLst/>
                <a:rect r="r" b="b" t="t" l="l"/>
                <a:pathLst>
                  <a:path h="1575598" w="3531396">
                    <a:moveTo>
                      <a:pt x="29447" y="0"/>
                    </a:moveTo>
                    <a:lnTo>
                      <a:pt x="3501949" y="0"/>
                    </a:lnTo>
                    <a:cubicBezTo>
                      <a:pt x="3509759" y="0"/>
                      <a:pt x="3517249" y="3102"/>
                      <a:pt x="3522771" y="8625"/>
                    </a:cubicBezTo>
                    <a:cubicBezTo>
                      <a:pt x="3528294" y="14147"/>
                      <a:pt x="3531396" y="21637"/>
                      <a:pt x="3531396" y="29447"/>
                    </a:cubicBezTo>
                    <a:lnTo>
                      <a:pt x="3531396" y="1546150"/>
                    </a:lnTo>
                    <a:cubicBezTo>
                      <a:pt x="3531396" y="1553960"/>
                      <a:pt x="3528294" y="1561450"/>
                      <a:pt x="3522771" y="1566973"/>
                    </a:cubicBezTo>
                    <a:cubicBezTo>
                      <a:pt x="3517249" y="1572495"/>
                      <a:pt x="3509759" y="1575598"/>
                      <a:pt x="3501949" y="1575598"/>
                    </a:cubicBezTo>
                    <a:lnTo>
                      <a:pt x="29447" y="1575598"/>
                    </a:lnTo>
                    <a:cubicBezTo>
                      <a:pt x="21637" y="1575598"/>
                      <a:pt x="14147" y="1572495"/>
                      <a:pt x="8625" y="1566973"/>
                    </a:cubicBezTo>
                    <a:cubicBezTo>
                      <a:pt x="3102" y="1561450"/>
                      <a:pt x="0" y="1553960"/>
                      <a:pt x="0" y="1546150"/>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31396" cy="1604173"/>
              </a:xfrm>
              <a:prstGeom prst="rect">
                <a:avLst/>
              </a:prstGeom>
            </p:spPr>
            <p:txBody>
              <a:bodyPr anchor="ctr" rtlCol="false" tIns="50800" lIns="50800" bIns="50800" rIns="50800"/>
              <a:lstStyle/>
              <a:p>
                <a:pPr algn="ctr">
                  <a:lnSpc>
                    <a:spcPts val="2281"/>
                  </a:lnSpc>
                </a:pPr>
              </a:p>
            </p:txBody>
          </p:sp>
        </p:grpSp>
        <p:sp>
          <p:nvSpPr>
            <p:cNvPr name="TextBox 20" id="20"/>
            <p:cNvSpPr txBox="true"/>
            <p:nvPr/>
          </p:nvSpPr>
          <p:spPr>
            <a:xfrm rot="0">
              <a:off x="557320" y="2792925"/>
              <a:ext cx="16620009" cy="41387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Pricing strategy: </a:t>
              </a:r>
            </a:p>
            <a:p>
              <a:pPr algn="l" marL="949969" indent="-316656" lvl="2">
                <a:lnSpc>
                  <a:spcPts val="3080"/>
                </a:lnSpc>
                <a:buFont typeface="Arial"/>
                <a:buChar char="⚬"/>
              </a:pPr>
              <a:r>
                <a:rPr lang="en-US" sz="2200" u="sng">
                  <a:solidFill>
                    <a:srgbClr val="000000"/>
                  </a:solidFill>
                  <a:latin typeface="Ansam"/>
                  <a:ea typeface="Ansam"/>
                  <a:cs typeface="Ansam"/>
                  <a:sym typeface="Ansam"/>
                </a:rPr>
                <a:t>Premium Pricing:</a:t>
              </a:r>
              <a:r>
                <a:rPr lang="en-US" sz="2200">
                  <a:solidFill>
                    <a:srgbClr val="000000"/>
                  </a:solidFill>
                  <a:latin typeface="Ansam"/>
                  <a:ea typeface="Ansam"/>
                  <a:cs typeface="Ansam"/>
                  <a:sym typeface="Ansam"/>
                </a:rPr>
                <a:t> Positioned as a high-quality product that justifies its price due to natural ingredients and eco-friendly practices.</a:t>
              </a:r>
            </a:p>
            <a:p>
              <a:pPr algn="l" marL="949969" indent="-316656" lvl="2">
                <a:lnSpc>
                  <a:spcPts val="3080"/>
                </a:lnSpc>
                <a:buFont typeface="Arial"/>
                <a:buChar char="⚬"/>
              </a:pPr>
              <a:r>
                <a:rPr lang="en-US" sz="2200">
                  <a:solidFill>
                    <a:srgbClr val="000000"/>
                  </a:solidFill>
                  <a:latin typeface="Ansam"/>
                  <a:ea typeface="Ansam"/>
                  <a:cs typeface="Ansam"/>
                  <a:sym typeface="Ansam"/>
                </a:rPr>
                <a:t>Include smaller trial-sized packs for first-time users.</a:t>
              </a:r>
            </a:p>
            <a:p>
              <a:pPr algn="l" marL="949969" indent="-316656" lvl="2">
                <a:lnSpc>
                  <a:spcPts val="3080"/>
                </a:lnSpc>
                <a:buFont typeface="Arial"/>
                <a:buChar char="⚬"/>
              </a:pPr>
              <a:r>
                <a:rPr lang="en-US" sz="2200">
                  <a:solidFill>
                    <a:srgbClr val="000000"/>
                  </a:solidFill>
                  <a:latin typeface="Ansam"/>
                  <a:ea typeface="Ansam"/>
                  <a:cs typeface="Ansam"/>
                  <a:sym typeface="Ansam"/>
                </a:rPr>
                <a:t>Bundles for aromatherapy kits to encourage higher spend per purchase.</a:t>
              </a:r>
            </a:p>
            <a:p>
              <a:pPr algn="l" marL="474984" indent="-237492" lvl="1">
                <a:lnSpc>
                  <a:spcPts val="3080"/>
                </a:lnSpc>
                <a:buFont typeface="Arial"/>
                <a:buChar char="•"/>
              </a:pPr>
              <a:r>
                <a:rPr lang="en-US" sz="2200">
                  <a:solidFill>
                    <a:srgbClr val="000000"/>
                  </a:solidFill>
                  <a:latin typeface="Ansam"/>
                  <a:ea typeface="Ansam"/>
                  <a:cs typeface="Ansam"/>
                  <a:sym typeface="Ansam"/>
                </a:rPr>
                <a:t>Promotional Pricing:</a:t>
              </a:r>
            </a:p>
            <a:p>
              <a:pPr algn="l" marL="949969" indent="-316656" lvl="2">
                <a:lnSpc>
                  <a:spcPts val="3080"/>
                </a:lnSpc>
                <a:buFont typeface="Arial"/>
                <a:buChar char="⚬"/>
              </a:pPr>
              <a:r>
                <a:rPr lang="en-US" sz="2200">
                  <a:solidFill>
                    <a:srgbClr val="000000"/>
                  </a:solidFill>
                  <a:latin typeface="Ansam"/>
                  <a:ea typeface="Ansam"/>
                  <a:cs typeface="Ansam"/>
                  <a:sym typeface="Ansam"/>
                </a:rPr>
                <a:t>CoInitial launch discounts (e.g., 20% off or bundled packages like “Buy 2, Get 1 Free”).</a:t>
              </a:r>
            </a:p>
            <a:p>
              <a:pPr algn="l" marL="949969" indent="-316656" lvl="2">
                <a:lnSpc>
                  <a:spcPts val="3080"/>
                </a:lnSpc>
                <a:buFont typeface="Arial"/>
                <a:buChar char="⚬"/>
              </a:pPr>
              <a:r>
                <a:rPr lang="en-US" sz="2200">
                  <a:solidFill>
                    <a:srgbClr val="000000"/>
                  </a:solidFill>
                  <a:latin typeface="Ansam"/>
                  <a:ea typeface="Ansam"/>
                  <a:cs typeface="Ansam"/>
                  <a:sym typeface="Ansam"/>
                </a:rPr>
                <a:t>Subscription-based pricing for repeat buyers to encourage loyalty.</a:t>
              </a:r>
            </a:p>
          </p:txBody>
        </p:sp>
        <p:grpSp>
          <p:nvGrpSpPr>
            <p:cNvPr name="Group 21" id="21"/>
            <p:cNvGrpSpPr/>
            <p:nvPr/>
          </p:nvGrpSpPr>
          <p:grpSpPr>
            <a:xfrm rot="0">
              <a:off x="1090085" y="0"/>
              <a:ext cx="3742225" cy="1273304"/>
              <a:chOff x="0" y="0"/>
              <a:chExt cx="920243" cy="313115"/>
            </a:xfrm>
          </p:grpSpPr>
          <p:sp>
            <p:nvSpPr>
              <p:cNvPr name="Freeform 22" id="22"/>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3" id="23"/>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4" id="24"/>
            <p:cNvSpPr txBox="true"/>
            <p:nvPr/>
          </p:nvSpPr>
          <p:spPr>
            <a:xfrm rot="0">
              <a:off x="2148226" y="350267"/>
              <a:ext cx="1625943"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PRICE</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1849552"/>
            <a:ext cx="13408269" cy="6459837"/>
            <a:chOff x="0" y="0"/>
            <a:chExt cx="17877692" cy="8613115"/>
          </a:xfrm>
        </p:grpSpPr>
        <p:grpSp>
          <p:nvGrpSpPr>
            <p:cNvPr name="Group 17" id="17"/>
            <p:cNvGrpSpPr/>
            <p:nvPr/>
          </p:nvGrpSpPr>
          <p:grpSpPr>
            <a:xfrm rot="0">
              <a:off x="0" y="636652"/>
              <a:ext cx="17877692" cy="7976464"/>
              <a:chOff x="0" y="0"/>
              <a:chExt cx="3531396" cy="1575598"/>
            </a:xfrm>
          </p:grpSpPr>
          <p:sp>
            <p:nvSpPr>
              <p:cNvPr name="Freeform 18" id="18"/>
              <p:cNvSpPr/>
              <p:nvPr/>
            </p:nvSpPr>
            <p:spPr>
              <a:xfrm flipH="false" flipV="false" rot="0">
                <a:off x="0" y="0"/>
                <a:ext cx="3531396" cy="1575598"/>
              </a:xfrm>
              <a:custGeom>
                <a:avLst/>
                <a:gdLst/>
                <a:ahLst/>
                <a:cxnLst/>
                <a:rect r="r" b="b" t="t" l="l"/>
                <a:pathLst>
                  <a:path h="1575598" w="3531396">
                    <a:moveTo>
                      <a:pt x="29447" y="0"/>
                    </a:moveTo>
                    <a:lnTo>
                      <a:pt x="3501949" y="0"/>
                    </a:lnTo>
                    <a:cubicBezTo>
                      <a:pt x="3509759" y="0"/>
                      <a:pt x="3517249" y="3102"/>
                      <a:pt x="3522771" y="8625"/>
                    </a:cubicBezTo>
                    <a:cubicBezTo>
                      <a:pt x="3528294" y="14147"/>
                      <a:pt x="3531396" y="21637"/>
                      <a:pt x="3531396" y="29447"/>
                    </a:cubicBezTo>
                    <a:lnTo>
                      <a:pt x="3531396" y="1546150"/>
                    </a:lnTo>
                    <a:cubicBezTo>
                      <a:pt x="3531396" y="1553960"/>
                      <a:pt x="3528294" y="1561450"/>
                      <a:pt x="3522771" y="1566973"/>
                    </a:cubicBezTo>
                    <a:cubicBezTo>
                      <a:pt x="3517249" y="1572495"/>
                      <a:pt x="3509759" y="1575598"/>
                      <a:pt x="3501949" y="1575598"/>
                    </a:cubicBezTo>
                    <a:lnTo>
                      <a:pt x="29447" y="1575598"/>
                    </a:lnTo>
                    <a:cubicBezTo>
                      <a:pt x="21637" y="1575598"/>
                      <a:pt x="14147" y="1572495"/>
                      <a:pt x="8625" y="1566973"/>
                    </a:cubicBezTo>
                    <a:cubicBezTo>
                      <a:pt x="3102" y="1561450"/>
                      <a:pt x="0" y="1553960"/>
                      <a:pt x="0" y="1546150"/>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31396" cy="1604173"/>
              </a:xfrm>
              <a:prstGeom prst="rect">
                <a:avLst/>
              </a:prstGeom>
            </p:spPr>
            <p:txBody>
              <a:bodyPr anchor="ctr" rtlCol="false" tIns="50800" lIns="50800" bIns="50800" rIns="50800"/>
              <a:lstStyle/>
              <a:p>
                <a:pPr algn="ctr">
                  <a:lnSpc>
                    <a:spcPts val="2281"/>
                  </a:lnSpc>
                </a:pPr>
              </a:p>
            </p:txBody>
          </p:sp>
        </p:grpSp>
        <p:sp>
          <p:nvSpPr>
            <p:cNvPr name="TextBox 20" id="20"/>
            <p:cNvSpPr txBox="true"/>
            <p:nvPr/>
          </p:nvSpPr>
          <p:spPr>
            <a:xfrm rot="0">
              <a:off x="557320" y="1421092"/>
              <a:ext cx="16620009" cy="67422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Retail Channels: </a:t>
              </a:r>
            </a:p>
            <a:p>
              <a:pPr algn="l" marL="949969" indent="-316656" lvl="2">
                <a:lnSpc>
                  <a:spcPts val="3080"/>
                </a:lnSpc>
                <a:buFont typeface="Arial"/>
                <a:buChar char="⚬"/>
              </a:pPr>
              <a:r>
                <a:rPr lang="en-US" sz="2200">
                  <a:solidFill>
                    <a:srgbClr val="000000"/>
                  </a:solidFill>
                  <a:latin typeface="Ansam"/>
                  <a:ea typeface="Ansam"/>
                  <a:cs typeface="Ansam"/>
                  <a:sym typeface="Ansam"/>
                </a:rPr>
                <a:t>Available at major retailers like Shoppers Drug Mart, Walmart, and eco-conscious boutiques in Toronto.</a:t>
              </a:r>
            </a:p>
            <a:p>
              <a:pPr algn="l" marL="949969" indent="-316656" lvl="2">
                <a:lnSpc>
                  <a:spcPts val="3080"/>
                </a:lnSpc>
                <a:buFont typeface="Arial"/>
                <a:buChar char="⚬"/>
              </a:pPr>
              <a:r>
                <a:rPr lang="en-US" sz="2200">
                  <a:solidFill>
                    <a:srgbClr val="000000"/>
                  </a:solidFill>
                  <a:latin typeface="Ansam"/>
                  <a:ea typeface="Ansam"/>
                  <a:cs typeface="Ansam"/>
                  <a:sym typeface="Ansam"/>
                </a:rPr>
                <a:t>Collaborations with wellness and holistic spas to sell products on-site.</a:t>
              </a:r>
            </a:p>
            <a:p>
              <a:pPr algn="l" marL="474984" indent="-237492" lvl="1">
                <a:lnSpc>
                  <a:spcPts val="3080"/>
                </a:lnSpc>
                <a:buFont typeface="Arial"/>
                <a:buChar char="•"/>
              </a:pPr>
              <a:r>
                <a:rPr lang="en-US" sz="2200">
                  <a:solidFill>
                    <a:srgbClr val="000000"/>
                  </a:solidFill>
                  <a:latin typeface="Ansam"/>
                  <a:ea typeface="Ansam"/>
                  <a:cs typeface="Ansam"/>
                  <a:sym typeface="Ansam"/>
                </a:rPr>
                <a:t>Online Channels:</a:t>
              </a:r>
            </a:p>
            <a:p>
              <a:pPr algn="l" marL="949969" indent="-316656" lvl="2">
                <a:lnSpc>
                  <a:spcPts val="3080"/>
                </a:lnSpc>
                <a:buFont typeface="Arial"/>
                <a:buChar char="⚬"/>
              </a:pPr>
              <a:r>
                <a:rPr lang="en-US" sz="2200">
                  <a:solidFill>
                    <a:srgbClr val="000000"/>
                  </a:solidFill>
                  <a:latin typeface="Ansam"/>
                  <a:ea typeface="Ansam"/>
                  <a:cs typeface="Ansam"/>
                  <a:sym typeface="Ansam"/>
                </a:rPr>
                <a:t>Dedicated product pages on the Dove website with detailed information on sustainability and aromatherapy benefits.</a:t>
              </a:r>
            </a:p>
            <a:p>
              <a:pPr algn="l" marL="949969" indent="-316656" lvl="2">
                <a:lnSpc>
                  <a:spcPts val="3080"/>
                </a:lnSpc>
                <a:buFont typeface="Arial"/>
                <a:buChar char="⚬"/>
              </a:pPr>
              <a:r>
                <a:rPr lang="en-US" sz="2200">
                  <a:solidFill>
                    <a:srgbClr val="000000"/>
                  </a:solidFill>
                  <a:latin typeface="Ansam"/>
                  <a:ea typeface="Ansam"/>
                  <a:cs typeface="Ansam"/>
                  <a:sym typeface="Ansam"/>
                </a:rPr>
                <a:t>Partnerships with e-commerce platforms like Amazon and wellness-oriented online marketplaces.</a:t>
              </a:r>
            </a:p>
            <a:p>
              <a:pPr algn="l" marL="474984" indent="-237492" lvl="1">
                <a:lnSpc>
                  <a:spcPts val="3080"/>
                </a:lnSpc>
                <a:buFont typeface="Arial"/>
                <a:buChar char="•"/>
              </a:pPr>
              <a:r>
                <a:rPr lang="en-US" sz="2200">
                  <a:solidFill>
                    <a:srgbClr val="000000"/>
                  </a:solidFill>
                  <a:latin typeface="Ansam"/>
                  <a:ea typeface="Ansam"/>
                  <a:cs typeface="Ansam"/>
                  <a:sym typeface="Ansam"/>
                </a:rPr>
                <a:t>Local Focus:</a:t>
              </a:r>
            </a:p>
            <a:p>
              <a:pPr algn="l" marL="949969" indent="-316656" lvl="2">
                <a:lnSpc>
                  <a:spcPts val="3080"/>
                </a:lnSpc>
                <a:buFont typeface="Arial"/>
                <a:buChar char="⚬"/>
              </a:pPr>
              <a:r>
                <a:rPr lang="en-US" sz="2200">
                  <a:solidFill>
                    <a:srgbClr val="000000"/>
                  </a:solidFill>
                  <a:latin typeface="Ansam"/>
                  <a:ea typeface="Ansam"/>
                  <a:cs typeface="Ansam"/>
                  <a:sym typeface="Ansam"/>
                </a:rPr>
                <a:t>Pop-up stores in high-traffic areas of Toronto to provide an immersive aromatherapy experience.</a:t>
              </a:r>
            </a:p>
            <a:p>
              <a:pPr algn="l" marL="949969" indent="-316656" lvl="2">
                <a:lnSpc>
                  <a:spcPts val="3080"/>
                </a:lnSpc>
                <a:buFont typeface="Arial"/>
                <a:buChar char="⚬"/>
              </a:pPr>
              <a:r>
                <a:rPr lang="en-US" sz="2200">
                  <a:solidFill>
                    <a:srgbClr val="000000"/>
                  </a:solidFill>
                  <a:latin typeface="Ansam"/>
                  <a:ea typeface="Ansam"/>
                  <a:cs typeface="Ansam"/>
                  <a:sym typeface="Ansam"/>
                </a:rPr>
                <a:t>Leverage local eco-conscious events and markets for direct engagement with customers.</a:t>
              </a:r>
            </a:p>
          </p:txBody>
        </p:sp>
        <p:grpSp>
          <p:nvGrpSpPr>
            <p:cNvPr name="Group 21" id="21"/>
            <p:cNvGrpSpPr/>
            <p:nvPr/>
          </p:nvGrpSpPr>
          <p:grpSpPr>
            <a:xfrm rot="0">
              <a:off x="1090085" y="0"/>
              <a:ext cx="3742225" cy="1273304"/>
              <a:chOff x="0" y="0"/>
              <a:chExt cx="920243" cy="313115"/>
            </a:xfrm>
          </p:grpSpPr>
          <p:sp>
            <p:nvSpPr>
              <p:cNvPr name="Freeform 22" id="22"/>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3" id="23"/>
              <p:cNvSpPr txBox="true"/>
              <p:nvPr/>
            </p:nvSpPr>
            <p:spPr>
              <a:xfrm>
                <a:off x="0" y="-38100"/>
                <a:ext cx="920243" cy="351215"/>
              </a:xfrm>
              <a:prstGeom prst="rect">
                <a:avLst/>
              </a:prstGeom>
            </p:spPr>
            <p:txBody>
              <a:bodyPr anchor="ctr" rtlCol="false" tIns="50800" lIns="50800" bIns="50800" rIns="50800"/>
              <a:lstStyle/>
              <a:p>
                <a:pPr algn="ctr">
                  <a:lnSpc>
                    <a:spcPts val="3261"/>
                  </a:lnSpc>
                </a:pPr>
              </a:p>
            </p:txBody>
          </p:sp>
        </p:grpSp>
        <p:sp>
          <p:nvSpPr>
            <p:cNvPr name="TextBox 24" id="24"/>
            <p:cNvSpPr txBox="true"/>
            <p:nvPr/>
          </p:nvSpPr>
          <p:spPr>
            <a:xfrm rot="0">
              <a:off x="2148226" y="350267"/>
              <a:ext cx="1625943"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PLACE</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1372063"/>
            <a:ext cx="13408269" cy="6937326"/>
            <a:chOff x="0" y="0"/>
            <a:chExt cx="17877692" cy="9249767"/>
          </a:xfrm>
        </p:grpSpPr>
        <p:grpSp>
          <p:nvGrpSpPr>
            <p:cNvPr name="Group 17" id="17"/>
            <p:cNvGrpSpPr/>
            <p:nvPr/>
          </p:nvGrpSpPr>
          <p:grpSpPr>
            <a:xfrm rot="0">
              <a:off x="0" y="636652"/>
              <a:ext cx="17877692" cy="8613115"/>
              <a:chOff x="0" y="0"/>
              <a:chExt cx="3531396" cy="1701356"/>
            </a:xfrm>
          </p:grpSpPr>
          <p:sp>
            <p:nvSpPr>
              <p:cNvPr name="Freeform 18" id="18"/>
              <p:cNvSpPr/>
              <p:nvPr/>
            </p:nvSpPr>
            <p:spPr>
              <a:xfrm flipH="false" flipV="false" rot="0">
                <a:off x="0" y="0"/>
                <a:ext cx="3531396" cy="1701356"/>
              </a:xfrm>
              <a:custGeom>
                <a:avLst/>
                <a:gdLst/>
                <a:ahLst/>
                <a:cxnLst/>
                <a:rect r="r" b="b" t="t" l="l"/>
                <a:pathLst>
                  <a:path h="1701356" w="3531396">
                    <a:moveTo>
                      <a:pt x="29447" y="0"/>
                    </a:moveTo>
                    <a:lnTo>
                      <a:pt x="3501949" y="0"/>
                    </a:lnTo>
                    <a:cubicBezTo>
                      <a:pt x="3509759" y="0"/>
                      <a:pt x="3517249" y="3102"/>
                      <a:pt x="3522771" y="8625"/>
                    </a:cubicBezTo>
                    <a:cubicBezTo>
                      <a:pt x="3528294" y="14147"/>
                      <a:pt x="3531396" y="21637"/>
                      <a:pt x="3531396" y="29447"/>
                    </a:cubicBezTo>
                    <a:lnTo>
                      <a:pt x="3531396" y="1671909"/>
                    </a:lnTo>
                    <a:cubicBezTo>
                      <a:pt x="3531396" y="1679719"/>
                      <a:pt x="3528294" y="1687209"/>
                      <a:pt x="3522771" y="1692731"/>
                    </a:cubicBezTo>
                    <a:cubicBezTo>
                      <a:pt x="3517249" y="1698254"/>
                      <a:pt x="3509759" y="1701356"/>
                      <a:pt x="3501949" y="1701356"/>
                    </a:cubicBezTo>
                    <a:lnTo>
                      <a:pt x="29447" y="1701356"/>
                    </a:lnTo>
                    <a:cubicBezTo>
                      <a:pt x="21637" y="1701356"/>
                      <a:pt x="14147" y="1698254"/>
                      <a:pt x="8625" y="1692731"/>
                    </a:cubicBezTo>
                    <a:cubicBezTo>
                      <a:pt x="3102" y="1687209"/>
                      <a:pt x="0" y="1679719"/>
                      <a:pt x="0" y="1671909"/>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31396" cy="1729931"/>
              </a:xfrm>
              <a:prstGeom prst="rect">
                <a:avLst/>
              </a:prstGeom>
            </p:spPr>
            <p:txBody>
              <a:bodyPr anchor="ctr" rtlCol="false" tIns="50800" lIns="50800" bIns="50800" rIns="50800"/>
              <a:lstStyle/>
              <a:p>
                <a:pPr algn="ctr">
                  <a:lnSpc>
                    <a:spcPts val="2281"/>
                  </a:lnSpc>
                </a:pPr>
              </a:p>
            </p:txBody>
          </p:sp>
        </p:grpSp>
        <p:grpSp>
          <p:nvGrpSpPr>
            <p:cNvPr name="Group 20" id="20"/>
            <p:cNvGrpSpPr/>
            <p:nvPr/>
          </p:nvGrpSpPr>
          <p:grpSpPr>
            <a:xfrm rot="0">
              <a:off x="1090085" y="0"/>
              <a:ext cx="3742225" cy="1273304"/>
              <a:chOff x="0" y="0"/>
              <a:chExt cx="920243" cy="313115"/>
            </a:xfrm>
          </p:grpSpPr>
          <p:sp>
            <p:nvSpPr>
              <p:cNvPr name="Freeform 21" id="21"/>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2" id="22"/>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3" id="23"/>
            <p:cNvSpPr txBox="true"/>
            <p:nvPr/>
          </p:nvSpPr>
          <p:spPr>
            <a:xfrm rot="0">
              <a:off x="1514077" y="371946"/>
              <a:ext cx="289424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PROMOTION</a:t>
              </a:r>
            </a:p>
          </p:txBody>
        </p:sp>
        <p:sp>
          <p:nvSpPr>
            <p:cNvPr name="TextBox 24" id="24"/>
            <p:cNvSpPr txBox="true"/>
            <p:nvPr/>
          </p:nvSpPr>
          <p:spPr>
            <a:xfrm rot="0">
              <a:off x="557320" y="1403479"/>
              <a:ext cx="16763053" cy="7406004"/>
            </a:xfrm>
            <a:prstGeom prst="rect">
              <a:avLst/>
            </a:prstGeom>
          </p:spPr>
          <p:txBody>
            <a:bodyPr anchor="t" rtlCol="false" tIns="0" lIns="0" bIns="0" rIns="0">
              <a:spAutoFit/>
            </a:bodyPr>
            <a:lstStyle/>
            <a:p>
              <a:pPr algn="l" marL="453395" indent="-226697" lvl="1">
                <a:lnSpc>
                  <a:spcPts val="2940"/>
                </a:lnSpc>
                <a:buFont typeface="Arial"/>
                <a:buChar char="•"/>
              </a:pPr>
              <a:r>
                <a:rPr lang="en-US" sz="2100">
                  <a:solidFill>
                    <a:srgbClr val="000000"/>
                  </a:solidFill>
                  <a:latin typeface="Ansam"/>
                  <a:ea typeface="Ansam"/>
                  <a:cs typeface="Ansam"/>
                  <a:sym typeface="Ansam"/>
                </a:rPr>
                <a:t>Prime Target Group: Millennials (25–39)</a:t>
              </a:r>
            </a:p>
            <a:p>
              <a:pPr algn="l" marL="906790" indent="-302263" lvl="2">
                <a:lnSpc>
                  <a:spcPts val="2940"/>
                </a:lnSpc>
                <a:buFont typeface="Arial"/>
                <a:buChar char="⚬"/>
              </a:pPr>
              <a:r>
                <a:rPr lang="en-US" sz="2100">
                  <a:solidFill>
                    <a:srgbClr val="000000"/>
                  </a:solidFill>
                  <a:latin typeface="Ansam"/>
                  <a:ea typeface="Ansam"/>
                  <a:cs typeface="Ansam"/>
                  <a:sym typeface="Ansam"/>
                </a:rPr>
                <a:t>Focus on urban professionals who value wellness and eco-conscious living.</a:t>
              </a:r>
            </a:p>
            <a:p>
              <a:pPr algn="l" marL="906790" indent="-302263" lvl="2">
                <a:lnSpc>
                  <a:spcPts val="2940"/>
                </a:lnSpc>
                <a:buFont typeface="Arial"/>
                <a:buChar char="⚬"/>
              </a:pPr>
              <a:r>
                <a:rPr lang="en-US" sz="2100">
                  <a:solidFill>
                    <a:srgbClr val="000000"/>
                  </a:solidFill>
                  <a:latin typeface="Ansam"/>
                  <a:ea typeface="Ansam"/>
                  <a:cs typeface="Ansam"/>
                  <a:sym typeface="Ansam"/>
                </a:rPr>
                <a:t>Leverage their desire for stress relief and premium self-care experiences.</a:t>
              </a:r>
            </a:p>
            <a:p>
              <a:pPr algn="l" marL="453395" indent="-226697" lvl="1">
                <a:lnSpc>
                  <a:spcPts val="2940"/>
                </a:lnSpc>
                <a:buFont typeface="Arial"/>
                <a:buChar char="•"/>
              </a:pPr>
              <a:r>
                <a:rPr lang="en-US" sz="2100">
                  <a:solidFill>
                    <a:srgbClr val="000000"/>
                  </a:solidFill>
                  <a:latin typeface="Ansam"/>
                  <a:ea typeface="Ansam"/>
                  <a:cs typeface="Ansam"/>
                  <a:sym typeface="Ansam"/>
                </a:rPr>
                <a:t>Secondary Target Group: Gen Z (18–24)</a:t>
              </a:r>
            </a:p>
            <a:p>
              <a:pPr algn="l" marL="906790" indent="-302263" lvl="2">
                <a:lnSpc>
                  <a:spcPts val="2940"/>
                </a:lnSpc>
                <a:buFont typeface="Arial"/>
                <a:buChar char="⚬"/>
              </a:pPr>
              <a:r>
                <a:rPr lang="en-US" sz="2100">
                  <a:solidFill>
                    <a:srgbClr val="000000"/>
                  </a:solidFill>
                  <a:latin typeface="Ansam"/>
                  <a:ea typeface="Ansam"/>
                  <a:cs typeface="Ansam"/>
                  <a:sym typeface="Ansam"/>
                </a:rPr>
                <a:t>Engage younger audiences who are digitally active and open to experimenting with wellness-oriented products.</a:t>
              </a:r>
            </a:p>
            <a:p>
              <a:pPr algn="l" marL="453395" indent="-226697" lvl="1">
                <a:lnSpc>
                  <a:spcPts val="2940"/>
                </a:lnSpc>
                <a:buFont typeface="Arial"/>
                <a:buChar char="•"/>
              </a:pPr>
              <a:r>
                <a:rPr lang="en-US" sz="2100">
                  <a:solidFill>
                    <a:srgbClr val="000000"/>
                  </a:solidFill>
                  <a:latin typeface="Ansam"/>
                  <a:ea typeface="Ansam"/>
                  <a:cs typeface="Ansam"/>
                  <a:sym typeface="Ansam"/>
                </a:rPr>
                <a:t>Promotional Strategies:</a:t>
              </a:r>
            </a:p>
            <a:p>
              <a:pPr algn="l" marL="906790" indent="-302263" lvl="2">
                <a:lnSpc>
                  <a:spcPts val="2940"/>
                </a:lnSpc>
                <a:buFont typeface="Arial"/>
                <a:buChar char="⚬"/>
              </a:pPr>
              <a:r>
                <a:rPr lang="en-US" sz="2100">
                  <a:solidFill>
                    <a:srgbClr val="000000"/>
                  </a:solidFill>
                  <a:latin typeface="Ansam"/>
                  <a:ea typeface="Ansam"/>
                  <a:cs typeface="Ansam"/>
                  <a:sym typeface="Ansam"/>
                </a:rPr>
                <a:t>Content Marketing:</a:t>
              </a:r>
            </a:p>
            <a:p>
              <a:pPr algn="l" marL="1360185" indent="-340046" lvl="3">
                <a:lnSpc>
                  <a:spcPts val="2940"/>
                </a:lnSpc>
                <a:buFont typeface="Arial"/>
                <a:buChar char="￭"/>
              </a:pPr>
              <a:r>
                <a:rPr lang="en-US" sz="2100">
                  <a:solidFill>
                    <a:srgbClr val="000000"/>
                  </a:solidFill>
                  <a:latin typeface="Ansam"/>
                  <a:ea typeface="Ansam"/>
                  <a:cs typeface="Ansam"/>
                  <a:sym typeface="Ansam"/>
                </a:rPr>
                <a:t>Create blogs and videos on topics like "The Benefits of Aromatherapy in Skincare" and "How to Build a Stress-Relieving Routine."</a:t>
              </a:r>
            </a:p>
            <a:p>
              <a:pPr algn="l" marL="1360185" indent="-340046" lvl="3">
                <a:lnSpc>
                  <a:spcPts val="2940"/>
                </a:lnSpc>
                <a:buFont typeface="Arial"/>
                <a:buChar char="￭"/>
              </a:pPr>
              <a:r>
                <a:rPr lang="en-US" sz="2100">
                  <a:solidFill>
                    <a:srgbClr val="000000"/>
                  </a:solidFill>
                  <a:latin typeface="Ansam"/>
                  <a:ea typeface="Ansam"/>
                  <a:cs typeface="Ansam"/>
                  <a:sym typeface="Ansam"/>
                </a:rPr>
                <a:t>Share on platforms like YouTube, Instagram, and Pinterest.</a:t>
              </a:r>
            </a:p>
            <a:p>
              <a:pPr algn="l" marL="906790" indent="-302263" lvl="2">
                <a:lnSpc>
                  <a:spcPts val="2940"/>
                </a:lnSpc>
                <a:buFont typeface="Arial"/>
                <a:buChar char="⚬"/>
              </a:pPr>
              <a:r>
                <a:rPr lang="en-US" sz="2100">
                  <a:solidFill>
                    <a:srgbClr val="000000"/>
                  </a:solidFill>
                  <a:latin typeface="Ansam"/>
                  <a:ea typeface="Ansam"/>
                  <a:cs typeface="Ansam"/>
                  <a:sym typeface="Ansam"/>
                </a:rPr>
                <a:t>Influencer Marketing:</a:t>
              </a:r>
            </a:p>
            <a:p>
              <a:pPr algn="l" marL="1360185" indent="-340046" lvl="3">
                <a:lnSpc>
                  <a:spcPts val="2940"/>
                </a:lnSpc>
                <a:buFont typeface="Arial"/>
                <a:buChar char="￭"/>
              </a:pPr>
              <a:r>
                <a:rPr lang="en-US" sz="2100">
                  <a:solidFill>
                    <a:srgbClr val="000000"/>
                  </a:solidFill>
                  <a:latin typeface="Ansam"/>
                  <a:ea typeface="Ansam"/>
                  <a:cs typeface="Ansam"/>
                  <a:sym typeface="Ansam"/>
                </a:rPr>
                <a:t>Partner with wellness influencers and eco-conscious bloggers for authentic product reviews and demonstrations.</a:t>
              </a:r>
            </a:p>
            <a:p>
              <a:pPr algn="l" marL="1360185" indent="-340046" lvl="3">
                <a:lnSpc>
                  <a:spcPts val="2940"/>
                </a:lnSpc>
                <a:buFont typeface="Arial"/>
                <a:buChar char="￭"/>
              </a:pPr>
              <a:r>
                <a:rPr lang="en-US" sz="2100">
                  <a:solidFill>
                    <a:srgbClr val="000000"/>
                  </a:solidFill>
                  <a:latin typeface="Ansam"/>
                  <a:ea typeface="Ansam"/>
                  <a:cs typeface="Ansam"/>
                  <a:sym typeface="Ansam"/>
                </a:rPr>
                <a:t>Focus on Toronto-based influencers for local relevance.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23287"/>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Executive Summary</a:t>
            </a:r>
          </a:p>
        </p:txBody>
      </p:sp>
      <p:grpSp>
        <p:nvGrpSpPr>
          <p:cNvPr name="Group 17" id="17"/>
          <p:cNvGrpSpPr/>
          <p:nvPr/>
        </p:nvGrpSpPr>
        <p:grpSpPr>
          <a:xfrm rot="0">
            <a:off x="2736020" y="3196268"/>
            <a:ext cx="12815960" cy="4813150"/>
            <a:chOff x="0" y="0"/>
            <a:chExt cx="3585846" cy="1346697"/>
          </a:xfrm>
        </p:grpSpPr>
        <p:sp>
          <p:nvSpPr>
            <p:cNvPr name="Freeform 18" id="18"/>
            <p:cNvSpPr/>
            <p:nvPr/>
          </p:nvSpPr>
          <p:spPr>
            <a:xfrm flipH="false" flipV="false" rot="0">
              <a:off x="0" y="0"/>
              <a:ext cx="3585847" cy="1346697"/>
            </a:xfrm>
            <a:custGeom>
              <a:avLst/>
              <a:gdLst/>
              <a:ahLst/>
              <a:cxnLst/>
              <a:rect r="r" b="b" t="t" l="l"/>
              <a:pathLst>
                <a:path h="1346697" w="3585847">
                  <a:moveTo>
                    <a:pt x="30808" y="0"/>
                  </a:moveTo>
                  <a:lnTo>
                    <a:pt x="3555038" y="0"/>
                  </a:lnTo>
                  <a:cubicBezTo>
                    <a:pt x="3572053" y="0"/>
                    <a:pt x="3585847" y="13793"/>
                    <a:pt x="3585847" y="30808"/>
                  </a:cubicBezTo>
                  <a:lnTo>
                    <a:pt x="3585847" y="1315889"/>
                  </a:lnTo>
                  <a:cubicBezTo>
                    <a:pt x="3585847" y="1332904"/>
                    <a:pt x="3572053" y="1346697"/>
                    <a:pt x="3555038" y="1346697"/>
                  </a:cubicBezTo>
                  <a:lnTo>
                    <a:pt x="30808" y="1346697"/>
                  </a:lnTo>
                  <a:cubicBezTo>
                    <a:pt x="13793" y="1346697"/>
                    <a:pt x="0" y="1332904"/>
                    <a:pt x="0" y="1315889"/>
                  </a:cubicBezTo>
                  <a:lnTo>
                    <a:pt x="0" y="30808"/>
                  </a:lnTo>
                  <a:cubicBezTo>
                    <a:pt x="0" y="13793"/>
                    <a:pt x="13793" y="0"/>
                    <a:pt x="30808"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85846" cy="1375272"/>
            </a:xfrm>
            <a:prstGeom prst="rect">
              <a:avLst/>
            </a:prstGeom>
          </p:spPr>
          <p:txBody>
            <a:bodyPr anchor="ctr" rtlCol="false" tIns="47819" lIns="47819" bIns="47819" rIns="47819"/>
            <a:lstStyle/>
            <a:p>
              <a:pPr algn="ctr">
                <a:lnSpc>
                  <a:spcPts val="2282"/>
                </a:lnSpc>
              </a:pPr>
            </a:p>
          </p:txBody>
        </p:sp>
      </p:grpSp>
      <p:sp>
        <p:nvSpPr>
          <p:cNvPr name="TextBox 20" id="20"/>
          <p:cNvSpPr txBox="true"/>
          <p:nvPr/>
        </p:nvSpPr>
        <p:spPr>
          <a:xfrm rot="0">
            <a:off x="3319878" y="4304424"/>
            <a:ext cx="11648245" cy="2558738"/>
          </a:xfrm>
          <a:prstGeom prst="rect">
            <a:avLst/>
          </a:prstGeom>
        </p:spPr>
        <p:txBody>
          <a:bodyPr anchor="t" rtlCol="false" tIns="0" lIns="0" bIns="0" rIns="0">
            <a:spAutoFit/>
          </a:bodyPr>
          <a:lstStyle/>
          <a:p>
            <a:pPr algn="l">
              <a:lnSpc>
                <a:spcPts val="2899"/>
              </a:lnSpc>
            </a:pPr>
            <a:r>
              <a:rPr lang="en-US" sz="2070">
                <a:solidFill>
                  <a:srgbClr val="000000"/>
                </a:solidFill>
                <a:latin typeface="Ansam"/>
                <a:ea typeface="Ansam"/>
                <a:cs typeface="Ansam"/>
                <a:sym typeface="Ansam"/>
              </a:rPr>
              <a:t>The campaign for Dove’s “Relaxation &amp; Wellness” initiative is grounded in insights from market analysis and target audience profiling. Research highlights a growing consumer demand for self-care solutions amidst increasing stress levels. Dove is uniquely positioned to address this demand through its trusted reputation for nurturing and high-quality personal care products.</a:t>
            </a:r>
          </a:p>
          <a:p>
            <a:pPr algn="l">
              <a:lnSpc>
                <a:spcPts val="2899"/>
              </a:lnSpc>
            </a:pPr>
            <a:r>
              <a:rPr lang="en-US" sz="2070">
                <a:solidFill>
                  <a:srgbClr val="000000"/>
                </a:solidFill>
                <a:latin typeface="Ansam"/>
                <a:ea typeface="Ansam"/>
                <a:cs typeface="Ansam"/>
                <a:sym typeface="Ansam"/>
              </a:rPr>
              <a:t>The proposed strategies combine authentic storytelling, strategic influencer partnerships, and engaging community-driven events to create a holistic marketing approach. This report outlines specific actions and recommendations to implement the campaign effectively.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1372063"/>
            <a:ext cx="13408269" cy="6937326"/>
            <a:chOff x="0" y="0"/>
            <a:chExt cx="17877692" cy="9249767"/>
          </a:xfrm>
        </p:grpSpPr>
        <p:grpSp>
          <p:nvGrpSpPr>
            <p:cNvPr name="Group 17" id="17"/>
            <p:cNvGrpSpPr/>
            <p:nvPr/>
          </p:nvGrpSpPr>
          <p:grpSpPr>
            <a:xfrm rot="0">
              <a:off x="0" y="636652"/>
              <a:ext cx="17877692" cy="8613115"/>
              <a:chOff x="0" y="0"/>
              <a:chExt cx="3531396" cy="1701356"/>
            </a:xfrm>
          </p:grpSpPr>
          <p:sp>
            <p:nvSpPr>
              <p:cNvPr name="Freeform 18" id="18"/>
              <p:cNvSpPr/>
              <p:nvPr/>
            </p:nvSpPr>
            <p:spPr>
              <a:xfrm flipH="false" flipV="false" rot="0">
                <a:off x="0" y="0"/>
                <a:ext cx="3531396" cy="1701356"/>
              </a:xfrm>
              <a:custGeom>
                <a:avLst/>
                <a:gdLst/>
                <a:ahLst/>
                <a:cxnLst/>
                <a:rect r="r" b="b" t="t" l="l"/>
                <a:pathLst>
                  <a:path h="1701356" w="3531396">
                    <a:moveTo>
                      <a:pt x="29447" y="0"/>
                    </a:moveTo>
                    <a:lnTo>
                      <a:pt x="3501949" y="0"/>
                    </a:lnTo>
                    <a:cubicBezTo>
                      <a:pt x="3509759" y="0"/>
                      <a:pt x="3517249" y="3102"/>
                      <a:pt x="3522771" y="8625"/>
                    </a:cubicBezTo>
                    <a:cubicBezTo>
                      <a:pt x="3528294" y="14147"/>
                      <a:pt x="3531396" y="21637"/>
                      <a:pt x="3531396" y="29447"/>
                    </a:cubicBezTo>
                    <a:lnTo>
                      <a:pt x="3531396" y="1671909"/>
                    </a:lnTo>
                    <a:cubicBezTo>
                      <a:pt x="3531396" y="1679719"/>
                      <a:pt x="3528294" y="1687209"/>
                      <a:pt x="3522771" y="1692731"/>
                    </a:cubicBezTo>
                    <a:cubicBezTo>
                      <a:pt x="3517249" y="1698254"/>
                      <a:pt x="3509759" y="1701356"/>
                      <a:pt x="3501949" y="1701356"/>
                    </a:cubicBezTo>
                    <a:lnTo>
                      <a:pt x="29447" y="1701356"/>
                    </a:lnTo>
                    <a:cubicBezTo>
                      <a:pt x="21637" y="1701356"/>
                      <a:pt x="14147" y="1698254"/>
                      <a:pt x="8625" y="1692731"/>
                    </a:cubicBezTo>
                    <a:cubicBezTo>
                      <a:pt x="3102" y="1687209"/>
                      <a:pt x="0" y="1679719"/>
                      <a:pt x="0" y="1671909"/>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31396" cy="1729931"/>
              </a:xfrm>
              <a:prstGeom prst="rect">
                <a:avLst/>
              </a:prstGeom>
            </p:spPr>
            <p:txBody>
              <a:bodyPr anchor="ctr" rtlCol="false" tIns="50800" lIns="50800" bIns="50800" rIns="50800"/>
              <a:lstStyle/>
              <a:p>
                <a:pPr algn="ctr">
                  <a:lnSpc>
                    <a:spcPts val="2281"/>
                  </a:lnSpc>
                </a:pPr>
              </a:p>
            </p:txBody>
          </p:sp>
        </p:grpSp>
        <p:grpSp>
          <p:nvGrpSpPr>
            <p:cNvPr name="Group 20" id="20"/>
            <p:cNvGrpSpPr/>
            <p:nvPr/>
          </p:nvGrpSpPr>
          <p:grpSpPr>
            <a:xfrm rot="0">
              <a:off x="1090085" y="0"/>
              <a:ext cx="3742225" cy="1273304"/>
              <a:chOff x="0" y="0"/>
              <a:chExt cx="920243" cy="313115"/>
            </a:xfrm>
          </p:grpSpPr>
          <p:sp>
            <p:nvSpPr>
              <p:cNvPr name="Freeform 21" id="21"/>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2" id="22"/>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3" id="23"/>
            <p:cNvSpPr txBox="true"/>
            <p:nvPr/>
          </p:nvSpPr>
          <p:spPr>
            <a:xfrm rot="0">
              <a:off x="1514077" y="371946"/>
              <a:ext cx="289424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PROMOTION</a:t>
              </a:r>
            </a:p>
          </p:txBody>
        </p:sp>
        <p:sp>
          <p:nvSpPr>
            <p:cNvPr name="TextBox 24" id="24"/>
            <p:cNvSpPr txBox="true"/>
            <p:nvPr/>
          </p:nvSpPr>
          <p:spPr>
            <a:xfrm rot="0">
              <a:off x="557320" y="1403479"/>
              <a:ext cx="16763053" cy="7406004"/>
            </a:xfrm>
            <a:prstGeom prst="rect">
              <a:avLst/>
            </a:prstGeom>
          </p:spPr>
          <p:txBody>
            <a:bodyPr anchor="t" rtlCol="false" tIns="0" lIns="0" bIns="0" rIns="0">
              <a:spAutoFit/>
            </a:bodyPr>
            <a:lstStyle/>
            <a:p>
              <a:pPr algn="l" marL="906790" indent="-302263" lvl="2">
                <a:lnSpc>
                  <a:spcPts val="2940"/>
                </a:lnSpc>
                <a:buFont typeface="Arial"/>
                <a:buChar char="⚬"/>
              </a:pPr>
              <a:r>
                <a:rPr lang="en-US" sz="2100">
                  <a:solidFill>
                    <a:srgbClr val="000000"/>
                  </a:solidFill>
                  <a:latin typeface="Ansam"/>
                  <a:ea typeface="Ansam"/>
                  <a:cs typeface="Ansam"/>
                  <a:sym typeface="Ansam"/>
                </a:rPr>
                <a:t>Social Media Campaigns:</a:t>
              </a:r>
            </a:p>
            <a:p>
              <a:pPr algn="l" marL="1360185" indent="-340046" lvl="3">
                <a:lnSpc>
                  <a:spcPts val="2940"/>
                </a:lnSpc>
                <a:buFont typeface="Arial"/>
                <a:buChar char="￭"/>
              </a:pPr>
              <a:r>
                <a:rPr lang="en-US" sz="2100">
                  <a:solidFill>
                    <a:srgbClr val="000000"/>
                  </a:solidFill>
                  <a:latin typeface="Ansam"/>
                  <a:ea typeface="Ansam"/>
                  <a:cs typeface="Ansam"/>
                  <a:sym typeface="Ansam"/>
                </a:rPr>
                <a:t>Launch a hashtag campaign like #RelaxWithDove or #WellnessInEveryDrop.</a:t>
              </a:r>
            </a:p>
            <a:p>
              <a:pPr algn="l" marL="1360185" indent="-340046" lvl="3">
                <a:lnSpc>
                  <a:spcPts val="2940"/>
                </a:lnSpc>
                <a:buFont typeface="Arial"/>
                <a:buChar char="￭"/>
              </a:pPr>
              <a:r>
                <a:rPr lang="en-US" sz="2100">
                  <a:solidFill>
                    <a:srgbClr val="000000"/>
                  </a:solidFill>
                  <a:latin typeface="Ansam"/>
                  <a:ea typeface="Ansam"/>
                  <a:cs typeface="Ansam"/>
                  <a:sym typeface="Ansam"/>
                </a:rPr>
                <a:t>Engage users with Instagram Reels and TikTok challenges showcasing stress-relief routines.</a:t>
              </a:r>
            </a:p>
            <a:p>
              <a:pPr algn="l" marL="906790" indent="-302263" lvl="2">
                <a:lnSpc>
                  <a:spcPts val="2940"/>
                </a:lnSpc>
                <a:buFont typeface="Arial"/>
                <a:buChar char="⚬"/>
              </a:pPr>
              <a:r>
                <a:rPr lang="en-US" sz="2100">
                  <a:solidFill>
                    <a:srgbClr val="000000"/>
                  </a:solidFill>
                  <a:latin typeface="Ansam"/>
                  <a:ea typeface="Ansam"/>
                  <a:cs typeface="Ansam"/>
                  <a:sym typeface="Ansam"/>
                </a:rPr>
                <a:t>Retail Promotions:</a:t>
              </a:r>
            </a:p>
            <a:p>
              <a:pPr algn="l" marL="1360185" indent="-340046" lvl="3">
                <a:lnSpc>
                  <a:spcPts val="2940"/>
                </a:lnSpc>
                <a:buFont typeface="Arial"/>
                <a:buChar char="￭"/>
              </a:pPr>
              <a:r>
                <a:rPr lang="en-US" sz="2100">
                  <a:solidFill>
                    <a:srgbClr val="000000"/>
                  </a:solidFill>
                  <a:latin typeface="Ansam"/>
                  <a:ea typeface="Ansam"/>
                  <a:cs typeface="Ansam"/>
                  <a:sym typeface="Ansam"/>
                </a:rPr>
                <a:t>In-store promotions with testers to let customers experience the aromatherapy scents.</a:t>
              </a:r>
            </a:p>
            <a:p>
              <a:pPr algn="l" marL="1360185" indent="-340046" lvl="3">
                <a:lnSpc>
                  <a:spcPts val="2940"/>
                </a:lnSpc>
                <a:buFont typeface="Arial"/>
                <a:buChar char="￭"/>
              </a:pPr>
              <a:r>
                <a:rPr lang="en-US" sz="2100">
                  <a:solidFill>
                    <a:srgbClr val="000000"/>
                  </a:solidFill>
                  <a:latin typeface="Ansam"/>
                  <a:ea typeface="Ansam"/>
                  <a:cs typeface="Ansam"/>
                  <a:sym typeface="Ansam"/>
                </a:rPr>
                <a:t>Free gifts with purchase (e.g., travel-size body lotion).</a:t>
              </a:r>
            </a:p>
            <a:p>
              <a:pPr algn="l" marL="906790" indent="-302263" lvl="2">
                <a:lnSpc>
                  <a:spcPts val="2940"/>
                </a:lnSpc>
                <a:buFont typeface="Arial"/>
                <a:buChar char="⚬"/>
              </a:pPr>
              <a:r>
                <a:rPr lang="en-US" sz="2100">
                  <a:solidFill>
                    <a:srgbClr val="000000"/>
                  </a:solidFill>
                  <a:latin typeface="Ansam"/>
                  <a:ea typeface="Ansam"/>
                  <a:cs typeface="Ansam"/>
                  <a:sym typeface="Ansam"/>
                </a:rPr>
                <a:t>Events and Partnerships:</a:t>
              </a:r>
            </a:p>
            <a:p>
              <a:pPr algn="l" marL="1360185" indent="-340046" lvl="3">
                <a:lnSpc>
                  <a:spcPts val="2940"/>
                </a:lnSpc>
                <a:buFont typeface="Arial"/>
                <a:buChar char="￭"/>
              </a:pPr>
              <a:r>
                <a:rPr lang="en-US" sz="2100">
                  <a:solidFill>
                    <a:srgbClr val="000000"/>
                  </a:solidFill>
                  <a:latin typeface="Ansam"/>
                  <a:ea typeface="Ansam"/>
                  <a:cs typeface="Ansam"/>
                  <a:sym typeface="Ansam"/>
                </a:rPr>
                <a:t>Sponsor wellness retreats or yoga events in Toronto with product samples.</a:t>
              </a:r>
            </a:p>
            <a:p>
              <a:pPr algn="l" marL="1360185" indent="-340046" lvl="3">
                <a:lnSpc>
                  <a:spcPts val="2940"/>
                </a:lnSpc>
                <a:buFont typeface="Arial"/>
                <a:buChar char="￭"/>
              </a:pPr>
              <a:r>
                <a:rPr lang="en-US" sz="2100">
                  <a:solidFill>
                    <a:srgbClr val="000000"/>
                  </a:solidFill>
                  <a:latin typeface="Ansam"/>
                  <a:ea typeface="Ansam"/>
                  <a:cs typeface="Ansam"/>
                  <a:sym typeface="Ansam"/>
                </a:rPr>
                <a:t>Collaborate with eco-conscious organizations to promote the product's sustainability features.</a:t>
              </a:r>
            </a:p>
            <a:p>
              <a:pPr algn="l" marL="906790" indent="-302263" lvl="2">
                <a:lnSpc>
                  <a:spcPts val="2940"/>
                </a:lnSpc>
                <a:buFont typeface="Arial"/>
                <a:buChar char="⚬"/>
              </a:pPr>
              <a:r>
                <a:rPr lang="en-US" sz="2100">
                  <a:solidFill>
                    <a:srgbClr val="000000"/>
                  </a:solidFill>
                  <a:latin typeface="Ansam"/>
                  <a:ea typeface="Ansam"/>
                  <a:cs typeface="Ansam"/>
                  <a:sym typeface="Ansam"/>
                </a:rPr>
                <a:t>Advertising:</a:t>
              </a:r>
            </a:p>
            <a:p>
              <a:pPr algn="l" marL="1360185" indent="-340046" lvl="3">
                <a:lnSpc>
                  <a:spcPts val="2940"/>
                </a:lnSpc>
                <a:buFont typeface="Arial"/>
                <a:buChar char="￭"/>
              </a:pPr>
              <a:r>
                <a:rPr lang="en-US" sz="2100">
                  <a:solidFill>
                    <a:srgbClr val="000000"/>
                  </a:solidFill>
                  <a:latin typeface="Ansam"/>
                  <a:ea typeface="Ansam"/>
                  <a:cs typeface="Ansam"/>
                  <a:sym typeface="Ansam"/>
                </a:rPr>
                <a:t>Run targeted ads on social media platforms like Instagram and Facebook highlighting the eco-friendly and stress-relief benefits.</a:t>
              </a:r>
            </a:p>
            <a:p>
              <a:pPr algn="l" marL="1360185" indent="-340046" lvl="3">
                <a:lnSpc>
                  <a:spcPts val="2940"/>
                </a:lnSpc>
                <a:buFont typeface="Arial"/>
                <a:buChar char="￭"/>
              </a:pPr>
              <a:r>
                <a:rPr lang="en-US" sz="2100">
                  <a:solidFill>
                    <a:srgbClr val="000000"/>
                  </a:solidFill>
                  <a:latin typeface="Ansam"/>
                  <a:ea typeface="Ansam"/>
                  <a:cs typeface="Ansam"/>
                  <a:sym typeface="Ansam"/>
                </a:rPr>
                <a:t>Use Google Ads to reach audiences searching for wellness or aromatherapy products.</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3954186"/>
            <a:ext cx="13408269" cy="2608057"/>
            <a:chOff x="0" y="0"/>
            <a:chExt cx="17877692" cy="3477410"/>
          </a:xfrm>
        </p:grpSpPr>
        <p:grpSp>
          <p:nvGrpSpPr>
            <p:cNvPr name="Group 17" id="17"/>
            <p:cNvGrpSpPr/>
            <p:nvPr/>
          </p:nvGrpSpPr>
          <p:grpSpPr>
            <a:xfrm rot="0">
              <a:off x="0" y="662228"/>
              <a:ext cx="17877692" cy="2815182"/>
              <a:chOff x="0" y="0"/>
              <a:chExt cx="3531396" cy="556085"/>
            </a:xfrm>
          </p:grpSpPr>
          <p:sp>
            <p:nvSpPr>
              <p:cNvPr name="Freeform 18" id="18"/>
              <p:cNvSpPr/>
              <p:nvPr/>
            </p:nvSpPr>
            <p:spPr>
              <a:xfrm flipH="false" flipV="false" rot="0">
                <a:off x="0" y="0"/>
                <a:ext cx="3531396" cy="556085"/>
              </a:xfrm>
              <a:custGeom>
                <a:avLst/>
                <a:gdLst/>
                <a:ahLst/>
                <a:cxnLst/>
                <a:rect r="r" b="b" t="t" l="l"/>
                <a:pathLst>
                  <a:path h="556085" w="3531396">
                    <a:moveTo>
                      <a:pt x="29447" y="0"/>
                    </a:moveTo>
                    <a:lnTo>
                      <a:pt x="3501949" y="0"/>
                    </a:lnTo>
                    <a:cubicBezTo>
                      <a:pt x="3509759" y="0"/>
                      <a:pt x="3517249" y="3102"/>
                      <a:pt x="3522771" y="8625"/>
                    </a:cubicBezTo>
                    <a:cubicBezTo>
                      <a:pt x="3528294" y="14147"/>
                      <a:pt x="3531396" y="21637"/>
                      <a:pt x="3531396" y="29447"/>
                    </a:cubicBezTo>
                    <a:lnTo>
                      <a:pt x="3531396" y="526638"/>
                    </a:lnTo>
                    <a:cubicBezTo>
                      <a:pt x="3531396" y="534448"/>
                      <a:pt x="3528294" y="541938"/>
                      <a:pt x="3522771" y="547460"/>
                    </a:cubicBezTo>
                    <a:cubicBezTo>
                      <a:pt x="3517249" y="552983"/>
                      <a:pt x="3509759" y="556085"/>
                      <a:pt x="3501949" y="556085"/>
                    </a:cubicBezTo>
                    <a:lnTo>
                      <a:pt x="29447" y="556085"/>
                    </a:lnTo>
                    <a:cubicBezTo>
                      <a:pt x="21637" y="556085"/>
                      <a:pt x="14147" y="552983"/>
                      <a:pt x="8625" y="547460"/>
                    </a:cubicBezTo>
                    <a:cubicBezTo>
                      <a:pt x="3102" y="541938"/>
                      <a:pt x="0" y="534448"/>
                      <a:pt x="0" y="526638"/>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531396" cy="584660"/>
              </a:xfrm>
              <a:prstGeom prst="rect">
                <a:avLst/>
              </a:prstGeom>
            </p:spPr>
            <p:txBody>
              <a:bodyPr anchor="ctr" rtlCol="false" tIns="50800" lIns="50800" bIns="50800" rIns="50800"/>
              <a:lstStyle/>
              <a:p>
                <a:pPr algn="ctr">
                  <a:lnSpc>
                    <a:spcPts val="2281"/>
                  </a:lnSpc>
                </a:pPr>
              </a:p>
            </p:txBody>
          </p:sp>
        </p:grpSp>
        <p:grpSp>
          <p:nvGrpSpPr>
            <p:cNvPr name="Group 20" id="20"/>
            <p:cNvGrpSpPr/>
            <p:nvPr/>
          </p:nvGrpSpPr>
          <p:grpSpPr>
            <a:xfrm rot="0">
              <a:off x="666093" y="0"/>
              <a:ext cx="3742225" cy="1273304"/>
              <a:chOff x="0" y="0"/>
              <a:chExt cx="920243" cy="313115"/>
            </a:xfrm>
          </p:grpSpPr>
          <p:sp>
            <p:nvSpPr>
              <p:cNvPr name="Freeform 21" id="21"/>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2" id="22"/>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3" id="23"/>
            <p:cNvSpPr txBox="true"/>
            <p:nvPr/>
          </p:nvSpPr>
          <p:spPr>
            <a:xfrm rot="0">
              <a:off x="1090085" y="350267"/>
              <a:ext cx="289424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PROMOTION</a:t>
              </a:r>
            </a:p>
          </p:txBody>
        </p:sp>
        <p:sp>
          <p:nvSpPr>
            <p:cNvPr name="TextBox 24" id="24"/>
            <p:cNvSpPr txBox="true"/>
            <p:nvPr/>
          </p:nvSpPr>
          <p:spPr>
            <a:xfrm rot="0">
              <a:off x="557320" y="1538127"/>
              <a:ext cx="16763053" cy="1462404"/>
            </a:xfrm>
            <a:prstGeom prst="rect">
              <a:avLst/>
            </a:prstGeom>
          </p:spPr>
          <p:txBody>
            <a:bodyPr anchor="t" rtlCol="false" tIns="0" lIns="0" bIns="0" rIns="0">
              <a:spAutoFit/>
            </a:bodyPr>
            <a:lstStyle/>
            <a:p>
              <a:pPr algn="l">
                <a:lnSpc>
                  <a:spcPts val="2940"/>
                </a:lnSpc>
              </a:pPr>
              <a:r>
                <a:rPr lang="en-US" sz="2100">
                  <a:solidFill>
                    <a:srgbClr val="000000"/>
                  </a:solidFill>
                  <a:latin typeface="Ansam"/>
                  <a:ea typeface="Ansam"/>
                  <a:cs typeface="Ansam"/>
                  <a:sym typeface="Ansam"/>
                </a:rPr>
                <a:t>Key Differentiators for Promotion</a:t>
              </a:r>
            </a:p>
            <a:p>
              <a:pPr algn="l" marL="453395" indent="-226697" lvl="1">
                <a:lnSpc>
                  <a:spcPts val="2940"/>
                </a:lnSpc>
                <a:buFont typeface="Arial"/>
                <a:buChar char="•"/>
              </a:pPr>
              <a:r>
                <a:rPr lang="en-US" sz="2100">
                  <a:solidFill>
                    <a:srgbClr val="000000"/>
                  </a:solidFill>
                  <a:latin typeface="Ansam"/>
                  <a:ea typeface="Ansam"/>
                  <a:cs typeface="Ansam"/>
                  <a:sym typeface="Ansam"/>
                </a:rPr>
                <a:t>Focus heavily on storytelling: emphasize Dove’s commitment to sustainability and well-being.</a:t>
              </a:r>
            </a:p>
            <a:p>
              <a:pPr algn="l" marL="453395" indent="-226697" lvl="1">
                <a:lnSpc>
                  <a:spcPts val="2940"/>
                </a:lnSpc>
                <a:buFont typeface="Arial"/>
                <a:buChar char="•"/>
              </a:pPr>
              <a:r>
                <a:rPr lang="en-US" sz="2100">
                  <a:solidFill>
                    <a:srgbClr val="000000"/>
                  </a:solidFill>
                  <a:latin typeface="Ansam"/>
                  <a:ea typeface="Ansam"/>
                  <a:cs typeface="Ansam"/>
                  <a:sym typeface="Ansam"/>
                </a:rPr>
                <a:t>Highlight the emotional connection of stress relief, relaxation, and self-care through aromatherapy.</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Customer Journey</a:t>
            </a:r>
          </a:p>
        </p:txBody>
      </p:sp>
      <p:grpSp>
        <p:nvGrpSpPr>
          <p:cNvPr name="Group 17" id="17"/>
          <p:cNvGrpSpPr/>
          <p:nvPr/>
        </p:nvGrpSpPr>
        <p:grpSpPr>
          <a:xfrm rot="0">
            <a:off x="3175613" y="2841620"/>
            <a:ext cx="11936774" cy="5812767"/>
            <a:chOff x="0" y="0"/>
            <a:chExt cx="2159897" cy="1051790"/>
          </a:xfrm>
        </p:grpSpPr>
        <p:sp>
          <p:nvSpPr>
            <p:cNvPr name="Freeform 18" id="18"/>
            <p:cNvSpPr/>
            <p:nvPr/>
          </p:nvSpPr>
          <p:spPr>
            <a:xfrm flipH="false" flipV="false" rot="0">
              <a:off x="0" y="0"/>
              <a:ext cx="2159897" cy="1051790"/>
            </a:xfrm>
            <a:custGeom>
              <a:avLst/>
              <a:gdLst/>
              <a:ahLst/>
              <a:cxnLst/>
              <a:rect r="r" b="b" t="t" l="l"/>
              <a:pathLst>
                <a:path h="1051790" w="2159897">
                  <a:moveTo>
                    <a:pt x="14917" y="0"/>
                  </a:moveTo>
                  <a:lnTo>
                    <a:pt x="2144980" y="0"/>
                  </a:lnTo>
                  <a:cubicBezTo>
                    <a:pt x="2153218" y="0"/>
                    <a:pt x="2159897" y="6679"/>
                    <a:pt x="2159897" y="14917"/>
                  </a:cubicBezTo>
                  <a:lnTo>
                    <a:pt x="2159897" y="1036873"/>
                  </a:lnTo>
                  <a:cubicBezTo>
                    <a:pt x="2159897" y="1040829"/>
                    <a:pt x="2158325" y="1044623"/>
                    <a:pt x="2155528" y="1047421"/>
                  </a:cubicBezTo>
                  <a:cubicBezTo>
                    <a:pt x="2152730" y="1050218"/>
                    <a:pt x="2148936" y="1051790"/>
                    <a:pt x="2144980" y="1051790"/>
                  </a:cubicBezTo>
                  <a:lnTo>
                    <a:pt x="14917" y="1051790"/>
                  </a:lnTo>
                  <a:cubicBezTo>
                    <a:pt x="10961" y="1051790"/>
                    <a:pt x="7167" y="1050218"/>
                    <a:pt x="4369" y="1047421"/>
                  </a:cubicBezTo>
                  <a:cubicBezTo>
                    <a:pt x="1572" y="1044623"/>
                    <a:pt x="0" y="1040829"/>
                    <a:pt x="0" y="1036873"/>
                  </a:cubicBezTo>
                  <a:lnTo>
                    <a:pt x="0" y="14917"/>
                  </a:lnTo>
                  <a:cubicBezTo>
                    <a:pt x="0" y="10961"/>
                    <a:pt x="1572" y="7167"/>
                    <a:pt x="4369" y="4369"/>
                  </a:cubicBezTo>
                  <a:cubicBezTo>
                    <a:pt x="7167" y="1572"/>
                    <a:pt x="10961" y="0"/>
                    <a:pt x="14917" y="0"/>
                  </a:cubicBezTo>
                  <a:close/>
                </a:path>
              </a:pathLst>
            </a:custGeom>
            <a:blipFill>
              <a:blip r:embed="rId6"/>
              <a:stretch>
                <a:fillRect l="0" t="-3905" r="0" b="-3905"/>
              </a:stretch>
            </a:blipFill>
            <a:ln w="66675" cap="rnd">
              <a:solidFill>
                <a:srgbClr val="D4BC68"/>
              </a:solidFill>
              <a:prstDash val="solid"/>
              <a:round/>
            </a:ln>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Stage 1: Awareness</a:t>
            </a:r>
          </a:p>
        </p:txBody>
      </p:sp>
      <p:grpSp>
        <p:nvGrpSpPr>
          <p:cNvPr name="Group 17" id="17"/>
          <p:cNvGrpSpPr/>
          <p:nvPr/>
        </p:nvGrpSpPr>
        <p:grpSpPr>
          <a:xfrm rot="0">
            <a:off x="1856222" y="2839803"/>
            <a:ext cx="14488850" cy="6075864"/>
            <a:chOff x="0" y="0"/>
            <a:chExt cx="3840571" cy="1610534"/>
          </a:xfrm>
        </p:grpSpPr>
        <p:sp>
          <p:nvSpPr>
            <p:cNvPr name="Freeform 18" id="18"/>
            <p:cNvSpPr/>
            <p:nvPr/>
          </p:nvSpPr>
          <p:spPr>
            <a:xfrm flipH="false" flipV="false" rot="0">
              <a:off x="0" y="0"/>
              <a:ext cx="3840571" cy="1610534"/>
            </a:xfrm>
            <a:custGeom>
              <a:avLst/>
              <a:gdLst/>
              <a:ahLst/>
              <a:cxnLst/>
              <a:rect r="r" b="b" t="t" l="l"/>
              <a:pathLst>
                <a:path h="1610534" w="3840571">
                  <a:moveTo>
                    <a:pt x="27251" y="0"/>
                  </a:moveTo>
                  <a:lnTo>
                    <a:pt x="3813320" y="0"/>
                  </a:lnTo>
                  <a:cubicBezTo>
                    <a:pt x="3828371" y="0"/>
                    <a:pt x="3840571" y="12201"/>
                    <a:pt x="3840571" y="27251"/>
                  </a:cubicBezTo>
                  <a:lnTo>
                    <a:pt x="3840571" y="1583283"/>
                  </a:lnTo>
                  <a:cubicBezTo>
                    <a:pt x="3840571" y="1590510"/>
                    <a:pt x="3837700" y="1597442"/>
                    <a:pt x="3832590" y="1602552"/>
                  </a:cubicBezTo>
                  <a:cubicBezTo>
                    <a:pt x="3827479" y="1607663"/>
                    <a:pt x="3820548" y="1610534"/>
                    <a:pt x="3813320" y="1610534"/>
                  </a:cubicBezTo>
                  <a:lnTo>
                    <a:pt x="27251" y="1610534"/>
                  </a:lnTo>
                  <a:cubicBezTo>
                    <a:pt x="20024" y="1610534"/>
                    <a:pt x="13092" y="1607663"/>
                    <a:pt x="7982" y="1602552"/>
                  </a:cubicBezTo>
                  <a:cubicBezTo>
                    <a:pt x="2871" y="1597442"/>
                    <a:pt x="0" y="1590510"/>
                    <a:pt x="0" y="1583283"/>
                  </a:cubicBezTo>
                  <a:lnTo>
                    <a:pt x="0" y="27251"/>
                  </a:lnTo>
                  <a:cubicBezTo>
                    <a:pt x="0" y="20024"/>
                    <a:pt x="2871" y="13092"/>
                    <a:pt x="7982" y="7982"/>
                  </a:cubicBezTo>
                  <a:cubicBezTo>
                    <a:pt x="13092" y="2871"/>
                    <a:pt x="20024" y="0"/>
                    <a:pt x="27251"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840571" cy="1639109"/>
            </a:xfrm>
            <a:prstGeom prst="rect">
              <a:avLst/>
            </a:prstGeom>
          </p:spPr>
          <p:txBody>
            <a:bodyPr anchor="ctr" rtlCol="false" tIns="50475" lIns="50475" bIns="50475" rIns="50475"/>
            <a:lstStyle/>
            <a:p>
              <a:pPr algn="ctr">
                <a:lnSpc>
                  <a:spcPts val="2281"/>
                </a:lnSpc>
              </a:pPr>
            </a:p>
          </p:txBody>
        </p:sp>
      </p:grpSp>
      <p:sp>
        <p:nvSpPr>
          <p:cNvPr name="TextBox 20" id="20"/>
          <p:cNvSpPr txBox="true"/>
          <p:nvPr/>
        </p:nvSpPr>
        <p:spPr>
          <a:xfrm rot="0">
            <a:off x="2124836" y="3079745"/>
            <a:ext cx="14220237" cy="5626441"/>
          </a:xfrm>
          <a:prstGeom prst="rect">
            <a:avLst/>
          </a:prstGeom>
        </p:spPr>
        <p:txBody>
          <a:bodyPr anchor="t" rtlCol="false" tIns="0" lIns="0" bIns="0" rIns="0">
            <a:spAutoFit/>
          </a:bodyPr>
          <a:lstStyle/>
          <a:p>
            <a:pPr algn="l">
              <a:lnSpc>
                <a:spcPts val="2781"/>
              </a:lnSpc>
            </a:pPr>
            <a:r>
              <a:rPr lang="en-US" sz="1986">
                <a:solidFill>
                  <a:srgbClr val="000000"/>
                </a:solidFill>
                <a:latin typeface="Ansam"/>
                <a:ea typeface="Ansam"/>
                <a:cs typeface="Ansam"/>
                <a:sym typeface="Ansam"/>
              </a:rPr>
              <a:t>Objective: Increase brand visibility and introduce the concept of “Relaxation &amp; Wellness” associated with Dove.</a:t>
            </a:r>
          </a:p>
          <a:p>
            <a:pPr algn="l" marL="428904" indent="-214452" lvl="1">
              <a:lnSpc>
                <a:spcPts val="2781"/>
              </a:lnSpc>
              <a:buFont typeface="Arial"/>
              <a:buChar char="•"/>
            </a:pPr>
            <a:r>
              <a:rPr lang="en-US" sz="1986">
                <a:solidFill>
                  <a:srgbClr val="000000"/>
                </a:solidFill>
                <a:latin typeface="Ansam"/>
                <a:ea typeface="Ansam"/>
                <a:cs typeface="Ansam"/>
                <a:sym typeface="Ansam"/>
              </a:rPr>
              <a:t>Platforms:</a:t>
            </a:r>
          </a:p>
          <a:p>
            <a:pPr algn="l" marL="857807" indent="-285936" lvl="2">
              <a:lnSpc>
                <a:spcPts val="2781"/>
              </a:lnSpc>
              <a:buFont typeface="Arial"/>
              <a:buChar char="⚬"/>
            </a:pPr>
            <a:r>
              <a:rPr lang="en-US" sz="1986">
                <a:solidFill>
                  <a:srgbClr val="000000"/>
                </a:solidFill>
                <a:latin typeface="Ansam"/>
                <a:ea typeface="Ansam"/>
                <a:cs typeface="Ansam"/>
                <a:sym typeface="Ansam"/>
              </a:rPr>
              <a:t>Instagram:</a:t>
            </a:r>
          </a:p>
          <a:p>
            <a:pPr algn="l" marL="1286711" indent="-321678" lvl="3">
              <a:lnSpc>
                <a:spcPts val="2781"/>
              </a:lnSpc>
              <a:buFont typeface="Arial"/>
              <a:buChar char="￭"/>
            </a:pPr>
            <a:r>
              <a:rPr lang="en-US" sz="1986">
                <a:solidFill>
                  <a:srgbClr val="000000"/>
                </a:solidFill>
                <a:latin typeface="Ansam"/>
                <a:ea typeface="Ansam"/>
                <a:cs typeface="Ansam"/>
                <a:sym typeface="Ansam"/>
              </a:rPr>
              <a:t>Run visually soothing ad campaigns featuring serene settings (e.g., spa-like bathrooms, tranquil nature scenes).</a:t>
            </a:r>
          </a:p>
          <a:p>
            <a:pPr algn="l" marL="1286711" indent="-321678" lvl="3">
              <a:lnSpc>
                <a:spcPts val="2781"/>
              </a:lnSpc>
              <a:buFont typeface="Arial"/>
              <a:buChar char="￭"/>
            </a:pPr>
            <a:r>
              <a:rPr lang="en-US" sz="1986">
                <a:solidFill>
                  <a:srgbClr val="000000"/>
                </a:solidFill>
                <a:latin typeface="Ansam"/>
                <a:ea typeface="Ansam"/>
                <a:cs typeface="Ansam"/>
                <a:sym typeface="Ansam"/>
              </a:rPr>
              <a:t>Collaborate with influencers in wellness and beauty niches to share their “Relaxation with Dove” moments.</a:t>
            </a:r>
          </a:p>
          <a:p>
            <a:pPr algn="l" marL="1286711" indent="-321678" lvl="3">
              <a:lnSpc>
                <a:spcPts val="2781"/>
              </a:lnSpc>
              <a:buFont typeface="Arial"/>
              <a:buChar char="￭"/>
            </a:pPr>
            <a:r>
              <a:rPr lang="en-US" sz="1986">
                <a:solidFill>
                  <a:srgbClr val="000000"/>
                </a:solidFill>
                <a:latin typeface="Ansam"/>
                <a:ea typeface="Ansam"/>
                <a:cs typeface="Ansam"/>
                <a:sym typeface="Ansam"/>
              </a:rPr>
              <a:t>Launch the hashtag #DoveWellnessMoments to encourage users to share their own relaxation routines.</a:t>
            </a:r>
          </a:p>
          <a:p>
            <a:pPr algn="l" marL="857807" indent="-285936" lvl="2">
              <a:lnSpc>
                <a:spcPts val="2781"/>
              </a:lnSpc>
              <a:buFont typeface="Arial"/>
              <a:buChar char="⚬"/>
            </a:pPr>
            <a:r>
              <a:rPr lang="en-US" sz="1986">
                <a:solidFill>
                  <a:srgbClr val="000000"/>
                </a:solidFill>
                <a:latin typeface="Ansam"/>
                <a:ea typeface="Ansam"/>
                <a:cs typeface="Ansam"/>
                <a:sym typeface="Ansam"/>
              </a:rPr>
              <a:t>YouTube:</a:t>
            </a:r>
          </a:p>
          <a:p>
            <a:pPr algn="l" marL="1286711" indent="-321678" lvl="3">
              <a:lnSpc>
                <a:spcPts val="2781"/>
              </a:lnSpc>
              <a:buFont typeface="Arial"/>
              <a:buChar char="￭"/>
            </a:pPr>
            <a:r>
              <a:rPr lang="en-US" sz="1986">
                <a:solidFill>
                  <a:srgbClr val="000000"/>
                </a:solidFill>
                <a:latin typeface="Ansam"/>
                <a:ea typeface="Ansam"/>
                <a:cs typeface="Ansam"/>
                <a:sym typeface="Ansam"/>
              </a:rPr>
              <a:t>Create a series of short videos titled “Wellness Stories” featuring individuals transforming their self-care moments with Dove products.</a:t>
            </a:r>
          </a:p>
          <a:p>
            <a:pPr algn="l" marL="1286711" indent="-321678" lvl="3">
              <a:lnSpc>
                <a:spcPts val="2781"/>
              </a:lnSpc>
              <a:buFont typeface="Arial"/>
              <a:buChar char="￭"/>
            </a:pPr>
            <a:r>
              <a:rPr lang="en-US" sz="1986">
                <a:solidFill>
                  <a:srgbClr val="000000"/>
                </a:solidFill>
                <a:latin typeface="Ansam"/>
                <a:ea typeface="Ansam"/>
                <a:cs typeface="Ansam"/>
                <a:sym typeface="Ansam"/>
              </a:rPr>
              <a:t>Promote the series with targeted pre-roll ads.</a:t>
            </a:r>
          </a:p>
          <a:p>
            <a:pPr algn="l" marL="857807" indent="-285936" lvl="2">
              <a:lnSpc>
                <a:spcPts val="2781"/>
              </a:lnSpc>
              <a:buFont typeface="Arial"/>
              <a:buChar char="⚬"/>
            </a:pPr>
            <a:r>
              <a:rPr lang="en-US" sz="1986">
                <a:solidFill>
                  <a:srgbClr val="000000"/>
                </a:solidFill>
                <a:latin typeface="Ansam"/>
                <a:ea typeface="Ansam"/>
                <a:cs typeface="Ansam"/>
                <a:sym typeface="Ansam"/>
              </a:rPr>
              <a:t>Facebook:</a:t>
            </a:r>
          </a:p>
          <a:p>
            <a:pPr algn="l" marL="1286711" indent="-321678" lvl="3">
              <a:lnSpc>
                <a:spcPts val="2781"/>
              </a:lnSpc>
              <a:buFont typeface="Arial"/>
              <a:buChar char="￭"/>
            </a:pPr>
            <a:r>
              <a:rPr lang="en-US" sz="1986">
                <a:solidFill>
                  <a:srgbClr val="000000"/>
                </a:solidFill>
                <a:latin typeface="Ansam"/>
                <a:ea typeface="Ansam"/>
                <a:cs typeface="Ansam"/>
                <a:sym typeface="Ansam"/>
              </a:rPr>
              <a:t>Share behind-the-scenes content of campaign creation to build authenticity.</a:t>
            </a:r>
          </a:p>
          <a:p>
            <a:pPr algn="l" marL="428904" indent="-214452" lvl="1">
              <a:lnSpc>
                <a:spcPts val="2781"/>
              </a:lnSpc>
              <a:buFont typeface="Arial"/>
              <a:buChar char="•"/>
            </a:pPr>
            <a:r>
              <a:rPr lang="en-US" sz="1986">
                <a:solidFill>
                  <a:srgbClr val="000000"/>
                </a:solidFill>
                <a:latin typeface="Ansam"/>
                <a:ea typeface="Ansam"/>
                <a:cs typeface="Ansam"/>
                <a:sym typeface="Ansam"/>
              </a:rPr>
              <a:t>Visuals &amp; Themes:</a:t>
            </a:r>
          </a:p>
          <a:p>
            <a:pPr algn="l" marL="857807" indent="-285936" lvl="2">
              <a:lnSpc>
                <a:spcPts val="2781"/>
              </a:lnSpc>
              <a:buFont typeface="Arial"/>
              <a:buChar char="⚬"/>
            </a:pPr>
            <a:r>
              <a:rPr lang="en-US" sz="1986">
                <a:solidFill>
                  <a:srgbClr val="000000"/>
                </a:solidFill>
                <a:latin typeface="Ansam"/>
                <a:ea typeface="Ansam"/>
                <a:cs typeface="Ansam"/>
                <a:sym typeface="Ansam"/>
              </a:rPr>
              <a:t>Calming pastel color palettes.</a:t>
            </a:r>
          </a:p>
          <a:p>
            <a:pPr algn="l" marL="857807" indent="-285936" lvl="2">
              <a:lnSpc>
                <a:spcPts val="2781"/>
              </a:lnSpc>
              <a:buFont typeface="Arial"/>
              <a:buChar char="⚬"/>
            </a:pPr>
            <a:r>
              <a:rPr lang="en-US" sz="1986">
                <a:solidFill>
                  <a:srgbClr val="000000"/>
                </a:solidFill>
                <a:latin typeface="Ansam"/>
                <a:ea typeface="Ansam"/>
                <a:cs typeface="Ansam"/>
                <a:sym typeface="Ansam"/>
              </a:rPr>
              <a:t>Imagery of bubbles, smooth textures, and flowing water to evoke tranquility.</a:t>
            </a:r>
          </a:p>
          <a:p>
            <a:pPr algn="l" marL="857807" indent="-285936" lvl="2">
              <a:lnSpc>
                <a:spcPts val="2781"/>
              </a:lnSpc>
              <a:buFont typeface="Arial"/>
              <a:buChar char="⚬"/>
            </a:pPr>
            <a:r>
              <a:rPr lang="en-US" sz="1986">
                <a:solidFill>
                  <a:srgbClr val="000000"/>
                </a:solidFill>
                <a:latin typeface="Ansam"/>
                <a:ea typeface="Ansam"/>
                <a:cs typeface="Ansam"/>
                <a:sym typeface="Ansam"/>
              </a:rPr>
              <a:t>Uplifting taglines like “Find Your Calm with Dove” or “Your Everyday Escape.”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Stage 2: Engagement</a:t>
            </a:r>
          </a:p>
        </p:txBody>
      </p:sp>
      <p:grpSp>
        <p:nvGrpSpPr>
          <p:cNvPr name="Group 17" id="17"/>
          <p:cNvGrpSpPr/>
          <p:nvPr/>
        </p:nvGrpSpPr>
        <p:grpSpPr>
          <a:xfrm rot="0">
            <a:off x="1856222" y="2839803"/>
            <a:ext cx="14488850" cy="6075864"/>
            <a:chOff x="0" y="0"/>
            <a:chExt cx="3840571" cy="1610534"/>
          </a:xfrm>
        </p:grpSpPr>
        <p:sp>
          <p:nvSpPr>
            <p:cNvPr name="Freeform 18" id="18"/>
            <p:cNvSpPr/>
            <p:nvPr/>
          </p:nvSpPr>
          <p:spPr>
            <a:xfrm flipH="false" flipV="false" rot="0">
              <a:off x="0" y="0"/>
              <a:ext cx="3840571" cy="1610534"/>
            </a:xfrm>
            <a:custGeom>
              <a:avLst/>
              <a:gdLst/>
              <a:ahLst/>
              <a:cxnLst/>
              <a:rect r="r" b="b" t="t" l="l"/>
              <a:pathLst>
                <a:path h="1610534" w="3840571">
                  <a:moveTo>
                    <a:pt x="27251" y="0"/>
                  </a:moveTo>
                  <a:lnTo>
                    <a:pt x="3813320" y="0"/>
                  </a:lnTo>
                  <a:cubicBezTo>
                    <a:pt x="3828371" y="0"/>
                    <a:pt x="3840571" y="12201"/>
                    <a:pt x="3840571" y="27251"/>
                  </a:cubicBezTo>
                  <a:lnTo>
                    <a:pt x="3840571" y="1583283"/>
                  </a:lnTo>
                  <a:cubicBezTo>
                    <a:pt x="3840571" y="1590510"/>
                    <a:pt x="3837700" y="1597442"/>
                    <a:pt x="3832590" y="1602552"/>
                  </a:cubicBezTo>
                  <a:cubicBezTo>
                    <a:pt x="3827479" y="1607663"/>
                    <a:pt x="3820548" y="1610534"/>
                    <a:pt x="3813320" y="1610534"/>
                  </a:cubicBezTo>
                  <a:lnTo>
                    <a:pt x="27251" y="1610534"/>
                  </a:lnTo>
                  <a:cubicBezTo>
                    <a:pt x="20024" y="1610534"/>
                    <a:pt x="13092" y="1607663"/>
                    <a:pt x="7982" y="1602552"/>
                  </a:cubicBezTo>
                  <a:cubicBezTo>
                    <a:pt x="2871" y="1597442"/>
                    <a:pt x="0" y="1590510"/>
                    <a:pt x="0" y="1583283"/>
                  </a:cubicBezTo>
                  <a:lnTo>
                    <a:pt x="0" y="27251"/>
                  </a:lnTo>
                  <a:cubicBezTo>
                    <a:pt x="0" y="20024"/>
                    <a:pt x="2871" y="13092"/>
                    <a:pt x="7982" y="7982"/>
                  </a:cubicBezTo>
                  <a:cubicBezTo>
                    <a:pt x="13092" y="2871"/>
                    <a:pt x="20024" y="0"/>
                    <a:pt x="27251"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840571" cy="1639109"/>
            </a:xfrm>
            <a:prstGeom prst="rect">
              <a:avLst/>
            </a:prstGeom>
          </p:spPr>
          <p:txBody>
            <a:bodyPr anchor="ctr" rtlCol="false" tIns="50475" lIns="50475" bIns="50475" rIns="50475"/>
            <a:lstStyle/>
            <a:p>
              <a:pPr algn="ctr">
                <a:lnSpc>
                  <a:spcPts val="2281"/>
                </a:lnSpc>
              </a:pPr>
            </a:p>
          </p:txBody>
        </p:sp>
      </p:grpSp>
      <p:sp>
        <p:nvSpPr>
          <p:cNvPr name="TextBox 20" id="20"/>
          <p:cNvSpPr txBox="true"/>
          <p:nvPr/>
        </p:nvSpPr>
        <p:spPr>
          <a:xfrm rot="0">
            <a:off x="2347012" y="3486837"/>
            <a:ext cx="13507270" cy="4921591"/>
          </a:xfrm>
          <a:prstGeom prst="rect">
            <a:avLst/>
          </a:prstGeom>
        </p:spPr>
        <p:txBody>
          <a:bodyPr anchor="t" rtlCol="false" tIns="0" lIns="0" bIns="0" rIns="0">
            <a:spAutoFit/>
          </a:bodyPr>
          <a:lstStyle/>
          <a:p>
            <a:pPr algn="l">
              <a:lnSpc>
                <a:spcPts val="2781"/>
              </a:lnSpc>
            </a:pPr>
            <a:r>
              <a:rPr lang="en-US" sz="1986">
                <a:solidFill>
                  <a:srgbClr val="000000"/>
                </a:solidFill>
                <a:latin typeface="Ansam"/>
                <a:ea typeface="Ansam"/>
                <a:cs typeface="Ansam"/>
                <a:sym typeface="Ansam"/>
              </a:rPr>
              <a:t>Objective: Build meaningful connections and encourage audience interaction.</a:t>
            </a:r>
          </a:p>
          <a:p>
            <a:pPr algn="l" marL="428904" indent="-214452" lvl="1">
              <a:lnSpc>
                <a:spcPts val="2781"/>
              </a:lnSpc>
              <a:buFont typeface="Arial"/>
              <a:buChar char="•"/>
            </a:pPr>
            <a:r>
              <a:rPr lang="en-US" sz="1986">
                <a:solidFill>
                  <a:srgbClr val="000000"/>
                </a:solidFill>
                <a:latin typeface="Ansam"/>
                <a:ea typeface="Ansam"/>
                <a:cs typeface="Ansam"/>
                <a:sym typeface="Ansam"/>
              </a:rPr>
              <a:t>Platforms:</a:t>
            </a:r>
          </a:p>
          <a:p>
            <a:pPr algn="l" marL="857807" indent="-285936" lvl="2">
              <a:lnSpc>
                <a:spcPts val="2781"/>
              </a:lnSpc>
              <a:buFont typeface="Arial"/>
              <a:buChar char="⚬"/>
            </a:pPr>
            <a:r>
              <a:rPr lang="en-US" sz="1986">
                <a:solidFill>
                  <a:srgbClr val="000000"/>
                </a:solidFill>
                <a:latin typeface="Ansam"/>
                <a:ea typeface="Ansam"/>
                <a:cs typeface="Ansam"/>
                <a:sym typeface="Ansam"/>
              </a:rPr>
              <a:t>Instagram Stories &amp; Reels:</a:t>
            </a:r>
          </a:p>
          <a:p>
            <a:pPr algn="l" marL="1286711" indent="-321678" lvl="3">
              <a:lnSpc>
                <a:spcPts val="2781"/>
              </a:lnSpc>
              <a:buFont typeface="Arial"/>
              <a:buChar char="￭"/>
            </a:pPr>
            <a:r>
              <a:rPr lang="en-US" sz="1986">
                <a:solidFill>
                  <a:srgbClr val="000000"/>
                </a:solidFill>
                <a:latin typeface="Ansam"/>
                <a:ea typeface="Ansam"/>
                <a:cs typeface="Ansam"/>
                <a:sym typeface="Ansam"/>
              </a:rPr>
              <a:t>Host interactive polls (e.g., “What’s your favorite way to relax?”) and Q&amp;A sessions on relaxation tips.</a:t>
            </a:r>
          </a:p>
          <a:p>
            <a:pPr algn="l" marL="1286711" indent="-321678" lvl="3">
              <a:lnSpc>
                <a:spcPts val="2781"/>
              </a:lnSpc>
              <a:buFont typeface="Arial"/>
              <a:buChar char="￭"/>
            </a:pPr>
            <a:r>
              <a:rPr lang="en-US" sz="1986">
                <a:solidFill>
                  <a:srgbClr val="000000"/>
                </a:solidFill>
                <a:latin typeface="Ansam"/>
                <a:ea typeface="Ansam"/>
                <a:cs typeface="Ansam"/>
                <a:sym typeface="Ansam"/>
              </a:rPr>
              <a:t>S</a:t>
            </a:r>
            <a:r>
              <a:rPr lang="en-US" sz="1986">
                <a:solidFill>
                  <a:srgbClr val="000000"/>
                </a:solidFill>
                <a:latin typeface="Ansam"/>
                <a:ea typeface="Ansam"/>
                <a:cs typeface="Ansam"/>
                <a:sym typeface="Ansam"/>
              </a:rPr>
              <a:t>hare short, creative Reels of “Self-Care Sundays” using Dove’s products.</a:t>
            </a:r>
          </a:p>
          <a:p>
            <a:pPr algn="l" marL="857807" indent="-285936" lvl="2">
              <a:lnSpc>
                <a:spcPts val="2781"/>
              </a:lnSpc>
              <a:buFont typeface="Arial"/>
              <a:buChar char="⚬"/>
            </a:pPr>
            <a:r>
              <a:rPr lang="en-US" sz="1986">
                <a:solidFill>
                  <a:srgbClr val="000000"/>
                </a:solidFill>
                <a:latin typeface="Ansam"/>
                <a:ea typeface="Ansam"/>
                <a:cs typeface="Ansam"/>
                <a:sym typeface="Ansam"/>
              </a:rPr>
              <a:t>TikTok:</a:t>
            </a:r>
          </a:p>
          <a:p>
            <a:pPr algn="l" marL="1286711" indent="-321678" lvl="3">
              <a:lnSpc>
                <a:spcPts val="2781"/>
              </a:lnSpc>
              <a:buFont typeface="Arial"/>
              <a:buChar char="￭"/>
            </a:pPr>
            <a:r>
              <a:rPr lang="en-US" sz="1986">
                <a:solidFill>
                  <a:srgbClr val="000000"/>
                </a:solidFill>
                <a:latin typeface="Ansam"/>
                <a:ea typeface="Ansam"/>
                <a:cs typeface="Ansam"/>
                <a:sym typeface="Ansam"/>
              </a:rPr>
              <a:t>Int</a:t>
            </a:r>
            <a:r>
              <a:rPr lang="en-US" sz="1986">
                <a:solidFill>
                  <a:srgbClr val="000000"/>
                </a:solidFill>
                <a:latin typeface="Ansam"/>
                <a:ea typeface="Ansam"/>
                <a:cs typeface="Ansam"/>
                <a:sym typeface="Ansam"/>
              </a:rPr>
              <a:t>roduce challenges like “7-Day Relaxation Challenge” where users post short clips of their relaxation routines using Dove products.</a:t>
            </a:r>
          </a:p>
          <a:p>
            <a:pPr algn="l" marL="1286711" indent="-321678" lvl="3">
              <a:lnSpc>
                <a:spcPts val="2781"/>
              </a:lnSpc>
              <a:buFont typeface="Arial"/>
              <a:buChar char="￭"/>
            </a:pPr>
            <a:r>
              <a:rPr lang="en-US" sz="1986">
                <a:solidFill>
                  <a:srgbClr val="000000"/>
                </a:solidFill>
                <a:latin typeface="Ansam"/>
                <a:ea typeface="Ansam"/>
                <a:cs typeface="Ansam"/>
                <a:sym typeface="Ansam"/>
              </a:rPr>
              <a:t>Us</a:t>
            </a:r>
            <a:r>
              <a:rPr lang="en-US" sz="1986">
                <a:solidFill>
                  <a:srgbClr val="000000"/>
                </a:solidFill>
                <a:latin typeface="Ansam"/>
                <a:ea typeface="Ansam"/>
                <a:cs typeface="Ansam"/>
                <a:sym typeface="Ansam"/>
              </a:rPr>
              <a:t>e trending sounds with customized captions promoting wellness.</a:t>
            </a:r>
          </a:p>
          <a:p>
            <a:pPr algn="l" marL="857807" indent="-285936" lvl="2">
              <a:lnSpc>
                <a:spcPts val="2781"/>
              </a:lnSpc>
              <a:buFont typeface="Arial"/>
              <a:buChar char="⚬"/>
            </a:pPr>
            <a:r>
              <a:rPr lang="en-US" sz="1986">
                <a:solidFill>
                  <a:srgbClr val="000000"/>
                </a:solidFill>
                <a:latin typeface="Ansam"/>
                <a:ea typeface="Ansam"/>
                <a:cs typeface="Ansam"/>
                <a:sym typeface="Ansam"/>
              </a:rPr>
              <a:t>P</a:t>
            </a:r>
            <a:r>
              <a:rPr lang="en-US" sz="1986">
                <a:solidFill>
                  <a:srgbClr val="000000"/>
                </a:solidFill>
                <a:latin typeface="Ansam"/>
                <a:ea typeface="Ansam"/>
                <a:cs typeface="Ansam"/>
                <a:sym typeface="Ansam"/>
              </a:rPr>
              <a:t>interest:</a:t>
            </a:r>
          </a:p>
          <a:p>
            <a:pPr algn="l" marL="1286711" indent="-321678" lvl="3">
              <a:lnSpc>
                <a:spcPts val="2781"/>
              </a:lnSpc>
              <a:buFont typeface="Arial"/>
              <a:buChar char="￭"/>
            </a:pPr>
            <a:r>
              <a:rPr lang="en-US" sz="1986">
                <a:solidFill>
                  <a:srgbClr val="000000"/>
                </a:solidFill>
                <a:latin typeface="Ansam"/>
                <a:ea typeface="Ansam"/>
                <a:cs typeface="Ansam"/>
                <a:sym typeface="Ansam"/>
              </a:rPr>
              <a:t>Pin boards featuring relaxation tips, spa day ideas, and self-care routines with Dove.</a:t>
            </a:r>
          </a:p>
          <a:p>
            <a:pPr algn="l" marL="428904" indent="-214452" lvl="1">
              <a:lnSpc>
                <a:spcPts val="2781"/>
              </a:lnSpc>
              <a:buFont typeface="Arial"/>
              <a:buChar char="•"/>
            </a:pPr>
            <a:r>
              <a:rPr lang="en-US" sz="1986">
                <a:solidFill>
                  <a:srgbClr val="000000"/>
                </a:solidFill>
                <a:latin typeface="Ansam"/>
                <a:ea typeface="Ansam"/>
                <a:cs typeface="Ansam"/>
                <a:sym typeface="Ansam"/>
              </a:rPr>
              <a:t>Visuals &amp; Themes:</a:t>
            </a:r>
          </a:p>
          <a:p>
            <a:pPr algn="l" marL="857807" indent="-285936" lvl="2">
              <a:lnSpc>
                <a:spcPts val="2781"/>
              </a:lnSpc>
              <a:buFont typeface="Arial"/>
              <a:buChar char="⚬"/>
            </a:pPr>
            <a:r>
              <a:rPr lang="en-US" sz="1986">
                <a:solidFill>
                  <a:srgbClr val="000000"/>
                </a:solidFill>
                <a:latin typeface="Ansam"/>
                <a:ea typeface="Ansam"/>
                <a:cs typeface="Ansam"/>
                <a:sym typeface="Ansam"/>
              </a:rPr>
              <a:t>User-ge</a:t>
            </a:r>
            <a:r>
              <a:rPr lang="en-US" sz="1986">
                <a:solidFill>
                  <a:srgbClr val="000000"/>
                </a:solidFill>
                <a:latin typeface="Ansam"/>
                <a:ea typeface="Ansam"/>
                <a:cs typeface="Ansam"/>
                <a:sym typeface="Ansam"/>
              </a:rPr>
              <a:t>nerated content with the hashtag #DoveZenZone.</a:t>
            </a:r>
          </a:p>
          <a:p>
            <a:pPr algn="l" marL="857807" indent="-285936" lvl="2">
              <a:lnSpc>
                <a:spcPts val="2781"/>
              </a:lnSpc>
              <a:buFont typeface="Arial"/>
              <a:buChar char="⚬"/>
            </a:pPr>
            <a:r>
              <a:rPr lang="en-US" sz="1986">
                <a:solidFill>
                  <a:srgbClr val="000000"/>
                </a:solidFill>
                <a:latin typeface="Ansam"/>
                <a:ea typeface="Ansam"/>
                <a:cs typeface="Ansam"/>
                <a:sym typeface="Ansam"/>
              </a:rPr>
              <a:t>Bright yet calming imagery that reflects real people enjoying serene moments.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Stage 3: Conversion</a:t>
            </a:r>
          </a:p>
        </p:txBody>
      </p:sp>
      <p:grpSp>
        <p:nvGrpSpPr>
          <p:cNvPr name="Group 17" id="17"/>
          <p:cNvGrpSpPr/>
          <p:nvPr/>
        </p:nvGrpSpPr>
        <p:grpSpPr>
          <a:xfrm rot="0">
            <a:off x="2001093" y="3117845"/>
            <a:ext cx="14199108" cy="4999680"/>
            <a:chOff x="0" y="0"/>
            <a:chExt cx="3763769" cy="1325269"/>
          </a:xfrm>
        </p:grpSpPr>
        <p:sp>
          <p:nvSpPr>
            <p:cNvPr name="Freeform 18" id="18"/>
            <p:cNvSpPr/>
            <p:nvPr/>
          </p:nvSpPr>
          <p:spPr>
            <a:xfrm flipH="false" flipV="false" rot="0">
              <a:off x="0" y="0"/>
              <a:ext cx="3763769" cy="1325269"/>
            </a:xfrm>
            <a:custGeom>
              <a:avLst/>
              <a:gdLst/>
              <a:ahLst/>
              <a:cxnLst/>
              <a:rect r="r" b="b" t="t" l="l"/>
              <a:pathLst>
                <a:path h="1325269" w="3763769">
                  <a:moveTo>
                    <a:pt x="27807" y="0"/>
                  </a:moveTo>
                  <a:lnTo>
                    <a:pt x="3735962" y="0"/>
                  </a:lnTo>
                  <a:cubicBezTo>
                    <a:pt x="3751320" y="0"/>
                    <a:pt x="3763769" y="12450"/>
                    <a:pt x="3763769" y="27807"/>
                  </a:cubicBezTo>
                  <a:lnTo>
                    <a:pt x="3763769" y="1297462"/>
                  </a:lnTo>
                  <a:cubicBezTo>
                    <a:pt x="3763769" y="1312820"/>
                    <a:pt x="3751320" y="1325269"/>
                    <a:pt x="3735962" y="1325269"/>
                  </a:cubicBezTo>
                  <a:lnTo>
                    <a:pt x="27807" y="1325269"/>
                  </a:lnTo>
                  <a:cubicBezTo>
                    <a:pt x="12450" y="1325269"/>
                    <a:pt x="0" y="1312820"/>
                    <a:pt x="0" y="1297462"/>
                  </a:cubicBezTo>
                  <a:lnTo>
                    <a:pt x="0" y="27807"/>
                  </a:lnTo>
                  <a:cubicBezTo>
                    <a:pt x="0" y="12450"/>
                    <a:pt x="12450" y="0"/>
                    <a:pt x="2780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763769" cy="1353844"/>
            </a:xfrm>
            <a:prstGeom prst="rect">
              <a:avLst/>
            </a:prstGeom>
          </p:spPr>
          <p:txBody>
            <a:bodyPr anchor="ctr" rtlCol="false" tIns="50475" lIns="50475" bIns="50475" rIns="50475"/>
            <a:lstStyle/>
            <a:p>
              <a:pPr algn="ctr">
                <a:lnSpc>
                  <a:spcPts val="2281"/>
                </a:lnSpc>
              </a:pPr>
            </a:p>
          </p:txBody>
        </p:sp>
      </p:grpSp>
      <p:sp>
        <p:nvSpPr>
          <p:cNvPr name="TextBox 20" id="20"/>
          <p:cNvSpPr txBox="true"/>
          <p:nvPr/>
        </p:nvSpPr>
        <p:spPr>
          <a:xfrm rot="0">
            <a:off x="2524888" y="3833165"/>
            <a:ext cx="13238224" cy="3614126"/>
          </a:xfrm>
          <a:prstGeom prst="rect">
            <a:avLst/>
          </a:prstGeom>
        </p:spPr>
        <p:txBody>
          <a:bodyPr anchor="t" rtlCol="false" tIns="0" lIns="0" bIns="0" rIns="0">
            <a:spAutoFit/>
          </a:bodyPr>
          <a:lstStyle/>
          <a:p>
            <a:pPr algn="l">
              <a:lnSpc>
                <a:spcPts val="2921"/>
              </a:lnSpc>
            </a:pPr>
            <a:r>
              <a:rPr lang="en-US" sz="2086">
                <a:solidFill>
                  <a:srgbClr val="000000"/>
                </a:solidFill>
                <a:latin typeface="Ansam"/>
                <a:ea typeface="Ansam"/>
                <a:cs typeface="Ansam"/>
                <a:sym typeface="Ansam"/>
              </a:rPr>
              <a:t>Objective: Drive product purchases and deepen brand association with wellness.</a:t>
            </a:r>
          </a:p>
          <a:p>
            <a:pPr algn="l" marL="450493" indent="-225247" lvl="1">
              <a:lnSpc>
                <a:spcPts val="2921"/>
              </a:lnSpc>
              <a:buFont typeface="Arial"/>
              <a:buChar char="•"/>
            </a:pPr>
            <a:r>
              <a:rPr lang="en-US" sz="2086">
                <a:solidFill>
                  <a:srgbClr val="000000"/>
                </a:solidFill>
                <a:latin typeface="Ansam"/>
                <a:ea typeface="Ansam"/>
                <a:cs typeface="Ansam"/>
                <a:sym typeface="Ansam"/>
              </a:rPr>
              <a:t>Platforms:</a:t>
            </a:r>
          </a:p>
          <a:p>
            <a:pPr algn="l" marL="900986" indent="-300329" lvl="2">
              <a:lnSpc>
                <a:spcPts val="2921"/>
              </a:lnSpc>
              <a:buFont typeface="Arial"/>
              <a:buChar char="⚬"/>
            </a:pPr>
            <a:r>
              <a:rPr lang="en-US" sz="2086">
                <a:solidFill>
                  <a:srgbClr val="000000"/>
                </a:solidFill>
                <a:latin typeface="Ansam"/>
                <a:ea typeface="Ansam"/>
                <a:cs typeface="Ansam"/>
                <a:sym typeface="Ansam"/>
              </a:rPr>
              <a:t>E-comme</a:t>
            </a:r>
            <a:r>
              <a:rPr lang="en-US" sz="2086">
                <a:solidFill>
                  <a:srgbClr val="000000"/>
                </a:solidFill>
                <a:latin typeface="Ansam"/>
                <a:ea typeface="Ansam"/>
                <a:cs typeface="Ansam"/>
                <a:sym typeface="Ansam"/>
              </a:rPr>
              <a:t>rce Sites &amp; Ads:</a:t>
            </a:r>
          </a:p>
          <a:p>
            <a:pPr algn="l" marL="1351479" indent="-337870" lvl="3">
              <a:lnSpc>
                <a:spcPts val="2921"/>
              </a:lnSpc>
              <a:buFont typeface="Arial"/>
              <a:buChar char="￭"/>
            </a:pPr>
            <a:r>
              <a:rPr lang="en-US" sz="2086">
                <a:solidFill>
                  <a:srgbClr val="000000"/>
                </a:solidFill>
                <a:latin typeface="Ansam"/>
                <a:ea typeface="Ansam"/>
                <a:cs typeface="Ansam"/>
                <a:sym typeface="Ansam"/>
              </a:rPr>
              <a:t>F</a:t>
            </a:r>
            <a:r>
              <a:rPr lang="en-US" sz="2086">
                <a:solidFill>
                  <a:srgbClr val="000000"/>
                </a:solidFill>
                <a:latin typeface="Ansam"/>
                <a:ea typeface="Ansam"/>
                <a:cs typeface="Ansam"/>
                <a:sym typeface="Ansam"/>
              </a:rPr>
              <a:t>eature discount codes for “Relaxation Bundles” of Dove products.</a:t>
            </a:r>
          </a:p>
          <a:p>
            <a:pPr algn="l" marL="1351479" indent="-337870" lvl="3">
              <a:lnSpc>
                <a:spcPts val="2921"/>
              </a:lnSpc>
              <a:buFont typeface="Arial"/>
              <a:buChar char="￭"/>
            </a:pPr>
            <a:r>
              <a:rPr lang="en-US" sz="2086">
                <a:solidFill>
                  <a:srgbClr val="000000"/>
                </a:solidFill>
                <a:latin typeface="Ansam"/>
                <a:ea typeface="Ansam"/>
                <a:cs typeface="Ansam"/>
                <a:sym typeface="Ansam"/>
              </a:rPr>
              <a:t>C</a:t>
            </a:r>
            <a:r>
              <a:rPr lang="en-US" sz="2086">
                <a:solidFill>
                  <a:srgbClr val="000000"/>
                </a:solidFill>
                <a:latin typeface="Ansam"/>
                <a:ea typeface="Ansam"/>
                <a:cs typeface="Ansam"/>
                <a:sym typeface="Ansam"/>
              </a:rPr>
              <a:t>reate targeted Google ads linking to product pages with the tagline “Bring Wellness Home.”</a:t>
            </a:r>
          </a:p>
          <a:p>
            <a:pPr algn="l" marL="900986" indent="-300329" lvl="2">
              <a:lnSpc>
                <a:spcPts val="2921"/>
              </a:lnSpc>
              <a:buFont typeface="Arial"/>
              <a:buChar char="⚬"/>
            </a:pPr>
            <a:r>
              <a:rPr lang="en-US" sz="2086">
                <a:solidFill>
                  <a:srgbClr val="000000"/>
                </a:solidFill>
                <a:latin typeface="Ansam"/>
                <a:ea typeface="Ansam"/>
                <a:cs typeface="Ansam"/>
                <a:sym typeface="Ansam"/>
              </a:rPr>
              <a:t>I</a:t>
            </a:r>
            <a:r>
              <a:rPr lang="en-US" sz="2086">
                <a:solidFill>
                  <a:srgbClr val="000000"/>
                </a:solidFill>
                <a:latin typeface="Ansam"/>
                <a:ea typeface="Ansam"/>
                <a:cs typeface="Ansam"/>
                <a:sym typeface="Ansam"/>
              </a:rPr>
              <a:t>nstagram and Facebook Shop:</a:t>
            </a:r>
          </a:p>
          <a:p>
            <a:pPr algn="l" marL="1351479" indent="-337870" lvl="3">
              <a:lnSpc>
                <a:spcPts val="2921"/>
              </a:lnSpc>
              <a:buFont typeface="Arial"/>
              <a:buChar char="￭"/>
            </a:pPr>
            <a:r>
              <a:rPr lang="en-US" sz="2086">
                <a:solidFill>
                  <a:srgbClr val="000000"/>
                </a:solidFill>
                <a:latin typeface="Ansam"/>
                <a:ea typeface="Ansam"/>
                <a:cs typeface="Ansam"/>
                <a:sym typeface="Ansam"/>
              </a:rPr>
              <a:t>Add shoppable posts for easy checkout from social media platforms.</a:t>
            </a:r>
          </a:p>
          <a:p>
            <a:pPr algn="l" marL="450493" indent="-225247" lvl="1">
              <a:lnSpc>
                <a:spcPts val="2921"/>
              </a:lnSpc>
              <a:buFont typeface="Arial"/>
              <a:buChar char="•"/>
            </a:pPr>
            <a:r>
              <a:rPr lang="en-US" sz="2086">
                <a:solidFill>
                  <a:srgbClr val="000000"/>
                </a:solidFill>
                <a:latin typeface="Ansam"/>
                <a:ea typeface="Ansam"/>
                <a:cs typeface="Ansam"/>
                <a:sym typeface="Ansam"/>
              </a:rPr>
              <a:t>Visuals &amp; Themes:</a:t>
            </a:r>
          </a:p>
          <a:p>
            <a:pPr algn="l" marL="900986" indent="-300329" lvl="2">
              <a:lnSpc>
                <a:spcPts val="2921"/>
              </a:lnSpc>
              <a:buFont typeface="Arial"/>
              <a:buChar char="⚬"/>
            </a:pPr>
            <a:r>
              <a:rPr lang="en-US" sz="2086">
                <a:solidFill>
                  <a:srgbClr val="000000"/>
                </a:solidFill>
                <a:latin typeface="Ansam"/>
                <a:ea typeface="Ansam"/>
                <a:cs typeface="Ansam"/>
                <a:sym typeface="Ansam"/>
              </a:rPr>
              <a:t>Close-up p</a:t>
            </a:r>
            <a:r>
              <a:rPr lang="en-US" sz="2086">
                <a:solidFill>
                  <a:srgbClr val="000000"/>
                </a:solidFill>
                <a:latin typeface="Ansam"/>
                <a:ea typeface="Ansam"/>
                <a:cs typeface="Ansam"/>
                <a:sym typeface="Ansam"/>
              </a:rPr>
              <a:t>roduct shots with captions highlighting their nourishing and calming benefits.</a:t>
            </a:r>
          </a:p>
          <a:p>
            <a:pPr algn="l" marL="900986" indent="-300329" lvl="2">
              <a:lnSpc>
                <a:spcPts val="2921"/>
              </a:lnSpc>
              <a:buFont typeface="Arial"/>
              <a:buChar char="⚬"/>
            </a:pPr>
            <a:r>
              <a:rPr lang="en-US" sz="2086">
                <a:solidFill>
                  <a:srgbClr val="000000"/>
                </a:solidFill>
                <a:latin typeface="Ansam"/>
                <a:ea typeface="Ansam"/>
                <a:cs typeface="Ansam"/>
                <a:sym typeface="Ansam"/>
              </a:rPr>
              <a:t>Testimonials from wellness influencers.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Stage 4: Retention</a:t>
            </a:r>
          </a:p>
        </p:txBody>
      </p:sp>
      <p:grpSp>
        <p:nvGrpSpPr>
          <p:cNvPr name="Group 17" id="17"/>
          <p:cNvGrpSpPr/>
          <p:nvPr/>
        </p:nvGrpSpPr>
        <p:grpSpPr>
          <a:xfrm rot="0">
            <a:off x="2001093" y="3117845"/>
            <a:ext cx="14199108" cy="4999680"/>
            <a:chOff x="0" y="0"/>
            <a:chExt cx="3763769" cy="1325269"/>
          </a:xfrm>
        </p:grpSpPr>
        <p:sp>
          <p:nvSpPr>
            <p:cNvPr name="Freeform 18" id="18"/>
            <p:cNvSpPr/>
            <p:nvPr/>
          </p:nvSpPr>
          <p:spPr>
            <a:xfrm flipH="false" flipV="false" rot="0">
              <a:off x="0" y="0"/>
              <a:ext cx="3763769" cy="1325269"/>
            </a:xfrm>
            <a:custGeom>
              <a:avLst/>
              <a:gdLst/>
              <a:ahLst/>
              <a:cxnLst/>
              <a:rect r="r" b="b" t="t" l="l"/>
              <a:pathLst>
                <a:path h="1325269" w="3763769">
                  <a:moveTo>
                    <a:pt x="27807" y="0"/>
                  </a:moveTo>
                  <a:lnTo>
                    <a:pt x="3735962" y="0"/>
                  </a:lnTo>
                  <a:cubicBezTo>
                    <a:pt x="3751320" y="0"/>
                    <a:pt x="3763769" y="12450"/>
                    <a:pt x="3763769" y="27807"/>
                  </a:cubicBezTo>
                  <a:lnTo>
                    <a:pt x="3763769" y="1297462"/>
                  </a:lnTo>
                  <a:cubicBezTo>
                    <a:pt x="3763769" y="1312820"/>
                    <a:pt x="3751320" y="1325269"/>
                    <a:pt x="3735962" y="1325269"/>
                  </a:cubicBezTo>
                  <a:lnTo>
                    <a:pt x="27807" y="1325269"/>
                  </a:lnTo>
                  <a:cubicBezTo>
                    <a:pt x="12450" y="1325269"/>
                    <a:pt x="0" y="1312820"/>
                    <a:pt x="0" y="1297462"/>
                  </a:cubicBezTo>
                  <a:lnTo>
                    <a:pt x="0" y="27807"/>
                  </a:lnTo>
                  <a:cubicBezTo>
                    <a:pt x="0" y="12450"/>
                    <a:pt x="12450" y="0"/>
                    <a:pt x="2780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763769" cy="1353844"/>
            </a:xfrm>
            <a:prstGeom prst="rect">
              <a:avLst/>
            </a:prstGeom>
          </p:spPr>
          <p:txBody>
            <a:bodyPr anchor="ctr" rtlCol="false" tIns="50475" lIns="50475" bIns="50475" rIns="50475"/>
            <a:lstStyle/>
            <a:p>
              <a:pPr algn="ctr">
                <a:lnSpc>
                  <a:spcPts val="2281"/>
                </a:lnSpc>
              </a:pPr>
            </a:p>
          </p:txBody>
        </p:sp>
      </p:grpSp>
      <p:sp>
        <p:nvSpPr>
          <p:cNvPr name="TextBox 20" id="20"/>
          <p:cNvSpPr txBox="true"/>
          <p:nvPr/>
        </p:nvSpPr>
        <p:spPr>
          <a:xfrm rot="0">
            <a:off x="2524888" y="3967785"/>
            <a:ext cx="13238224" cy="3252176"/>
          </a:xfrm>
          <a:prstGeom prst="rect">
            <a:avLst/>
          </a:prstGeom>
        </p:spPr>
        <p:txBody>
          <a:bodyPr anchor="t" rtlCol="false" tIns="0" lIns="0" bIns="0" rIns="0">
            <a:spAutoFit/>
          </a:bodyPr>
          <a:lstStyle/>
          <a:p>
            <a:pPr algn="l">
              <a:lnSpc>
                <a:spcPts val="2921"/>
              </a:lnSpc>
            </a:pPr>
            <a:r>
              <a:rPr lang="en-US" sz="2086">
                <a:solidFill>
                  <a:srgbClr val="000000"/>
                </a:solidFill>
                <a:latin typeface="Ansam"/>
                <a:ea typeface="Ansam"/>
                <a:cs typeface="Ansam"/>
                <a:sym typeface="Ansam"/>
              </a:rPr>
              <a:t>Objective: Foster loyalty and encourage repeat engagement.</a:t>
            </a:r>
          </a:p>
          <a:p>
            <a:pPr algn="l" marL="450493" indent="-225247" lvl="1">
              <a:lnSpc>
                <a:spcPts val="2921"/>
              </a:lnSpc>
              <a:buFont typeface="Arial"/>
              <a:buChar char="•"/>
            </a:pPr>
            <a:r>
              <a:rPr lang="en-US" sz="2086">
                <a:solidFill>
                  <a:srgbClr val="000000"/>
                </a:solidFill>
                <a:latin typeface="Ansam"/>
                <a:ea typeface="Ansam"/>
                <a:cs typeface="Ansam"/>
                <a:sym typeface="Ansam"/>
              </a:rPr>
              <a:t>Platforms:</a:t>
            </a:r>
          </a:p>
          <a:p>
            <a:pPr algn="l" marL="900986" indent="-300329" lvl="2">
              <a:lnSpc>
                <a:spcPts val="2921"/>
              </a:lnSpc>
              <a:buFont typeface="Arial"/>
              <a:buChar char="⚬"/>
            </a:pPr>
            <a:r>
              <a:rPr lang="en-US" sz="2086">
                <a:solidFill>
                  <a:srgbClr val="000000"/>
                </a:solidFill>
                <a:latin typeface="Ansam"/>
                <a:ea typeface="Ansam"/>
                <a:cs typeface="Ansam"/>
                <a:sym typeface="Ansam"/>
              </a:rPr>
              <a:t>Email Campaigns:</a:t>
            </a:r>
          </a:p>
          <a:p>
            <a:pPr algn="l" marL="1351479" indent="-337870" lvl="3">
              <a:lnSpc>
                <a:spcPts val="2921"/>
              </a:lnSpc>
              <a:buFont typeface="Arial"/>
              <a:buChar char="￭"/>
            </a:pPr>
            <a:r>
              <a:rPr lang="en-US" sz="2086">
                <a:solidFill>
                  <a:srgbClr val="000000"/>
                </a:solidFill>
                <a:latin typeface="Ansam"/>
                <a:ea typeface="Ansam"/>
                <a:cs typeface="Ansam"/>
                <a:sym typeface="Ansam"/>
              </a:rPr>
              <a:t>Send n</a:t>
            </a:r>
            <a:r>
              <a:rPr lang="en-US" sz="2086">
                <a:solidFill>
                  <a:srgbClr val="000000"/>
                </a:solidFill>
                <a:latin typeface="Ansam"/>
                <a:ea typeface="Ansam"/>
                <a:cs typeface="Ansam"/>
                <a:sym typeface="Ansam"/>
              </a:rPr>
              <a:t>ewsletters featuring exclusive relaxation tips, product sneak peeks, and loyalty rewards.</a:t>
            </a:r>
          </a:p>
          <a:p>
            <a:pPr algn="l" marL="900986" indent="-300329" lvl="2">
              <a:lnSpc>
                <a:spcPts val="2921"/>
              </a:lnSpc>
              <a:buFont typeface="Arial"/>
              <a:buChar char="⚬"/>
            </a:pPr>
            <a:r>
              <a:rPr lang="en-US" sz="2086">
                <a:solidFill>
                  <a:srgbClr val="000000"/>
                </a:solidFill>
                <a:latin typeface="Ansam"/>
                <a:ea typeface="Ansam"/>
                <a:cs typeface="Ansam"/>
                <a:sym typeface="Ansam"/>
              </a:rPr>
              <a:t>Dove Community App:</a:t>
            </a:r>
          </a:p>
          <a:p>
            <a:pPr algn="l" marL="1351479" indent="-337870" lvl="3">
              <a:lnSpc>
                <a:spcPts val="2921"/>
              </a:lnSpc>
              <a:buFont typeface="Arial"/>
              <a:buChar char="￭"/>
            </a:pPr>
            <a:r>
              <a:rPr lang="en-US" sz="2086">
                <a:solidFill>
                  <a:srgbClr val="000000"/>
                </a:solidFill>
                <a:latin typeface="Ansam"/>
                <a:ea typeface="Ansam"/>
                <a:cs typeface="Ansam"/>
                <a:sym typeface="Ansam"/>
              </a:rPr>
              <a:t>Offer guided meditation sessio</a:t>
            </a:r>
            <a:r>
              <a:rPr lang="en-US" sz="2086">
                <a:solidFill>
                  <a:srgbClr val="000000"/>
                </a:solidFill>
                <a:latin typeface="Ansam"/>
                <a:ea typeface="Ansam"/>
                <a:cs typeface="Ansam"/>
                <a:sym typeface="Ansam"/>
              </a:rPr>
              <a:t>ns or relaxation podcasts co-branded with Dove.</a:t>
            </a:r>
          </a:p>
          <a:p>
            <a:pPr algn="l" marL="450493" indent="-225247" lvl="1">
              <a:lnSpc>
                <a:spcPts val="2921"/>
              </a:lnSpc>
              <a:buFont typeface="Arial"/>
              <a:buChar char="•"/>
            </a:pPr>
            <a:r>
              <a:rPr lang="en-US" sz="2086">
                <a:solidFill>
                  <a:srgbClr val="000000"/>
                </a:solidFill>
                <a:latin typeface="Ansam"/>
                <a:ea typeface="Ansam"/>
                <a:cs typeface="Ansam"/>
                <a:sym typeface="Ansam"/>
              </a:rPr>
              <a:t>Visuals &amp; Themes:</a:t>
            </a:r>
          </a:p>
          <a:p>
            <a:pPr algn="l" marL="900986" indent="-300329" lvl="2">
              <a:lnSpc>
                <a:spcPts val="2921"/>
              </a:lnSpc>
              <a:buFont typeface="Arial"/>
              <a:buChar char="⚬"/>
            </a:pPr>
            <a:r>
              <a:rPr lang="en-US" sz="2086">
                <a:solidFill>
                  <a:srgbClr val="000000"/>
                </a:solidFill>
                <a:latin typeface="Ansam"/>
                <a:ea typeface="Ansam"/>
                <a:cs typeface="Ansam"/>
                <a:sym typeface="Ansam"/>
              </a:rPr>
              <a:t>Relaxation-</a:t>
            </a:r>
            <a:r>
              <a:rPr lang="en-US" sz="2086">
                <a:solidFill>
                  <a:srgbClr val="000000"/>
                </a:solidFill>
                <a:latin typeface="Ansam"/>
                <a:ea typeface="Ansam"/>
                <a:cs typeface="Ansam"/>
                <a:sym typeface="Ansam"/>
              </a:rPr>
              <a:t>themed templates for emails.</a:t>
            </a:r>
          </a:p>
          <a:p>
            <a:pPr algn="l" marL="900986" indent="-300329" lvl="2">
              <a:lnSpc>
                <a:spcPts val="2921"/>
              </a:lnSpc>
              <a:buFont typeface="Arial"/>
              <a:buChar char="⚬"/>
            </a:pPr>
            <a:r>
              <a:rPr lang="en-US" sz="2086">
                <a:solidFill>
                  <a:srgbClr val="000000"/>
                </a:solidFill>
                <a:latin typeface="Ansam"/>
                <a:ea typeface="Ansam"/>
                <a:cs typeface="Ansam"/>
                <a:sym typeface="Ansam"/>
              </a:rPr>
              <a:t>P</a:t>
            </a:r>
            <a:r>
              <a:rPr lang="en-US" sz="2086">
                <a:solidFill>
                  <a:srgbClr val="000000"/>
                </a:solidFill>
                <a:latin typeface="Ansam"/>
                <a:ea typeface="Ansam"/>
                <a:cs typeface="Ansam"/>
                <a:sym typeface="Ansam"/>
              </a:rPr>
              <a:t>ersonalized thank-you messages for customer loyalty.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Campaign Ideas</a:t>
            </a:r>
          </a:p>
        </p:txBody>
      </p:sp>
      <p:grpSp>
        <p:nvGrpSpPr>
          <p:cNvPr name="Group 17" id="17"/>
          <p:cNvGrpSpPr/>
          <p:nvPr/>
        </p:nvGrpSpPr>
        <p:grpSpPr>
          <a:xfrm rot="0">
            <a:off x="2001093" y="3117845"/>
            <a:ext cx="14199108" cy="5297450"/>
            <a:chOff x="0" y="0"/>
            <a:chExt cx="3763769" cy="1404199"/>
          </a:xfrm>
        </p:grpSpPr>
        <p:sp>
          <p:nvSpPr>
            <p:cNvPr name="Freeform 18" id="18"/>
            <p:cNvSpPr/>
            <p:nvPr/>
          </p:nvSpPr>
          <p:spPr>
            <a:xfrm flipH="false" flipV="false" rot="0">
              <a:off x="0" y="0"/>
              <a:ext cx="3763769" cy="1404199"/>
            </a:xfrm>
            <a:custGeom>
              <a:avLst/>
              <a:gdLst/>
              <a:ahLst/>
              <a:cxnLst/>
              <a:rect r="r" b="b" t="t" l="l"/>
              <a:pathLst>
                <a:path h="1404199" w="3763769">
                  <a:moveTo>
                    <a:pt x="27807" y="0"/>
                  </a:moveTo>
                  <a:lnTo>
                    <a:pt x="3735962" y="0"/>
                  </a:lnTo>
                  <a:cubicBezTo>
                    <a:pt x="3751320" y="0"/>
                    <a:pt x="3763769" y="12450"/>
                    <a:pt x="3763769" y="27807"/>
                  </a:cubicBezTo>
                  <a:lnTo>
                    <a:pt x="3763769" y="1376392"/>
                  </a:lnTo>
                  <a:cubicBezTo>
                    <a:pt x="3763769" y="1391750"/>
                    <a:pt x="3751320" y="1404199"/>
                    <a:pt x="3735962" y="1404199"/>
                  </a:cubicBezTo>
                  <a:lnTo>
                    <a:pt x="27807" y="1404199"/>
                  </a:lnTo>
                  <a:cubicBezTo>
                    <a:pt x="12450" y="1404199"/>
                    <a:pt x="0" y="1391750"/>
                    <a:pt x="0" y="1376392"/>
                  </a:cubicBezTo>
                  <a:lnTo>
                    <a:pt x="0" y="27807"/>
                  </a:lnTo>
                  <a:cubicBezTo>
                    <a:pt x="0" y="12450"/>
                    <a:pt x="12450" y="0"/>
                    <a:pt x="27807" y="0"/>
                  </a:cubicBezTo>
                  <a:close/>
                </a:path>
              </a:pathLst>
            </a:custGeom>
            <a:solidFill>
              <a:srgbClr val="FFFFFF"/>
            </a:solidFill>
            <a:ln w="66675" cap="rnd">
              <a:solidFill>
                <a:srgbClr val="D4BC68"/>
              </a:solidFill>
              <a:prstDash val="solid"/>
              <a:round/>
            </a:ln>
          </p:spPr>
        </p:sp>
        <p:sp>
          <p:nvSpPr>
            <p:cNvPr name="TextBox 19" id="19"/>
            <p:cNvSpPr txBox="true"/>
            <p:nvPr/>
          </p:nvSpPr>
          <p:spPr>
            <a:xfrm>
              <a:off x="0" y="-28575"/>
              <a:ext cx="3763769" cy="1432774"/>
            </a:xfrm>
            <a:prstGeom prst="rect">
              <a:avLst/>
            </a:prstGeom>
          </p:spPr>
          <p:txBody>
            <a:bodyPr anchor="ctr" rtlCol="false" tIns="50475" lIns="50475" bIns="50475" rIns="50475"/>
            <a:lstStyle/>
            <a:p>
              <a:pPr algn="ctr">
                <a:lnSpc>
                  <a:spcPts val="2281"/>
                </a:lnSpc>
              </a:pPr>
            </a:p>
          </p:txBody>
        </p:sp>
      </p:grpSp>
      <p:sp>
        <p:nvSpPr>
          <p:cNvPr name="TextBox 20" id="20"/>
          <p:cNvSpPr txBox="true"/>
          <p:nvPr/>
        </p:nvSpPr>
        <p:spPr>
          <a:xfrm rot="0">
            <a:off x="2481535" y="3564855"/>
            <a:ext cx="13238224" cy="4355806"/>
          </a:xfrm>
          <a:prstGeom prst="rect">
            <a:avLst/>
          </a:prstGeom>
        </p:spPr>
        <p:txBody>
          <a:bodyPr anchor="t" rtlCol="false" tIns="0" lIns="0" bIns="0" rIns="0">
            <a:spAutoFit/>
          </a:bodyPr>
          <a:lstStyle/>
          <a:p>
            <a:pPr algn="l">
              <a:lnSpc>
                <a:spcPts val="3061"/>
              </a:lnSpc>
            </a:pPr>
            <a:r>
              <a:rPr lang="en-US" sz="2186" u="sng">
                <a:solidFill>
                  <a:srgbClr val="000000"/>
                </a:solidFill>
                <a:latin typeface="Ansam"/>
                <a:ea typeface="Ansam"/>
                <a:cs typeface="Ansam"/>
                <a:sym typeface="Ansam"/>
              </a:rPr>
              <a:t>Storytelling-Based Campaign</a:t>
            </a:r>
          </a:p>
          <a:p>
            <a:pPr algn="l">
              <a:lnSpc>
                <a:spcPts val="2921"/>
              </a:lnSpc>
            </a:pPr>
            <a:r>
              <a:rPr lang="en-US" sz="2086">
                <a:solidFill>
                  <a:srgbClr val="000000"/>
                </a:solidFill>
                <a:latin typeface="Ansam"/>
                <a:ea typeface="Ansam"/>
                <a:cs typeface="Ansam"/>
                <a:sym typeface="Ansam"/>
              </a:rPr>
              <a:t>Concept: Highlight real-life stories of people integrating re</a:t>
            </a:r>
            <a:r>
              <a:rPr lang="en-US" sz="2086">
                <a:solidFill>
                  <a:srgbClr val="000000"/>
                </a:solidFill>
                <a:latin typeface="Ansam"/>
                <a:ea typeface="Ansam"/>
                <a:cs typeface="Ansam"/>
                <a:sym typeface="Ansam"/>
              </a:rPr>
              <a:t>laxation into their routines w</a:t>
            </a:r>
            <a:r>
              <a:rPr lang="en-US" sz="2086">
                <a:solidFill>
                  <a:srgbClr val="000000"/>
                </a:solidFill>
                <a:latin typeface="Ansam"/>
                <a:ea typeface="Ansam"/>
                <a:cs typeface="Ansam"/>
                <a:sym typeface="Ansam"/>
              </a:rPr>
              <a:t>ith Dove products.</a:t>
            </a:r>
          </a:p>
          <a:p>
            <a:pPr algn="l">
              <a:lnSpc>
                <a:spcPts val="2921"/>
              </a:lnSpc>
            </a:pPr>
            <a:r>
              <a:rPr lang="en-US" sz="2086">
                <a:solidFill>
                  <a:srgbClr val="000000"/>
                </a:solidFill>
                <a:latin typeface="Ansam"/>
                <a:ea typeface="Ansam"/>
                <a:cs typeface="Ansam"/>
                <a:sym typeface="Ansam"/>
              </a:rPr>
              <a:t>Execution:</a:t>
            </a:r>
          </a:p>
          <a:p>
            <a:pPr algn="l" marL="450493" indent="-225247" lvl="1">
              <a:lnSpc>
                <a:spcPts val="2921"/>
              </a:lnSpc>
              <a:buFont typeface="Arial"/>
              <a:buChar char="•"/>
            </a:pPr>
            <a:r>
              <a:rPr lang="en-US" sz="2086">
                <a:solidFill>
                  <a:srgbClr val="000000"/>
                </a:solidFill>
                <a:latin typeface="Ansam"/>
                <a:ea typeface="Ansam"/>
                <a:cs typeface="Ansam"/>
                <a:sym typeface="Ansam"/>
              </a:rPr>
              <a:t>Vid</a:t>
            </a:r>
            <a:r>
              <a:rPr lang="en-US" sz="2086">
                <a:solidFill>
                  <a:srgbClr val="000000"/>
                </a:solidFill>
                <a:latin typeface="Ansam"/>
                <a:ea typeface="Ansam"/>
                <a:cs typeface="Ansam"/>
                <a:sym typeface="Ansam"/>
              </a:rPr>
              <a:t>eo S</a:t>
            </a:r>
            <a:r>
              <a:rPr lang="en-US" sz="2086">
                <a:solidFill>
                  <a:srgbClr val="000000"/>
                </a:solidFill>
                <a:latin typeface="Ansam"/>
                <a:ea typeface="Ansam"/>
                <a:cs typeface="Ansam"/>
                <a:sym typeface="Ansam"/>
              </a:rPr>
              <a:t>eries: Create a mini-series featuring diverse individuals (e.g., a busy parent, a working professional, a student) sharing their moments of peace and self-care using Dove.</a:t>
            </a:r>
          </a:p>
          <a:p>
            <a:pPr algn="l" marL="450493" indent="-225247" lvl="1">
              <a:lnSpc>
                <a:spcPts val="2921"/>
              </a:lnSpc>
              <a:buFont typeface="Arial"/>
              <a:buChar char="•"/>
            </a:pPr>
            <a:r>
              <a:rPr lang="en-US" sz="2086">
                <a:solidFill>
                  <a:srgbClr val="000000"/>
                </a:solidFill>
                <a:latin typeface="Ansam"/>
                <a:ea typeface="Ansam"/>
                <a:cs typeface="Ansam"/>
                <a:sym typeface="Ansam"/>
              </a:rPr>
              <a:t>Social Media Features: Post snippets of these stories on Instagram Reels, YouTube Shorts, and TikTok, showcasing simple self-care habits.</a:t>
            </a:r>
          </a:p>
          <a:p>
            <a:pPr algn="l" marL="450493" indent="-225247" lvl="1">
              <a:lnSpc>
                <a:spcPts val="2921"/>
              </a:lnSpc>
              <a:buFont typeface="Arial"/>
              <a:buChar char="•"/>
            </a:pPr>
            <a:r>
              <a:rPr lang="en-US" sz="2086">
                <a:solidFill>
                  <a:srgbClr val="000000"/>
                </a:solidFill>
                <a:latin typeface="Ansam"/>
                <a:ea typeface="Ansam"/>
                <a:cs typeface="Ansam"/>
                <a:sym typeface="Ansam"/>
              </a:rPr>
              <a:t>Interactive Posts: E</a:t>
            </a:r>
            <a:r>
              <a:rPr lang="en-US" sz="2086">
                <a:solidFill>
                  <a:srgbClr val="000000"/>
                </a:solidFill>
                <a:latin typeface="Ansam"/>
                <a:ea typeface="Ansam"/>
                <a:cs typeface="Ansam"/>
                <a:sym typeface="Ansam"/>
              </a:rPr>
              <a:t>ncourage followers to share their personal relaxation stories with the hashtag #FindYourPeaceWithDove for a chance to be featured.</a:t>
            </a:r>
          </a:p>
          <a:p>
            <a:pPr algn="l">
              <a:lnSpc>
                <a:spcPts val="2921"/>
              </a:lnSpc>
            </a:pPr>
            <a:r>
              <a:rPr lang="en-US" sz="2086">
                <a:solidFill>
                  <a:srgbClr val="000000"/>
                </a:solidFill>
                <a:latin typeface="Ansam"/>
                <a:ea typeface="Ansam"/>
                <a:cs typeface="Ansam"/>
                <a:sym typeface="Ansam"/>
              </a:rPr>
              <a:t>Visuals &amp; Themes:</a:t>
            </a:r>
          </a:p>
          <a:p>
            <a:pPr algn="l" marL="450493" indent="-225247" lvl="1">
              <a:lnSpc>
                <a:spcPts val="2921"/>
              </a:lnSpc>
              <a:buFont typeface="Arial"/>
              <a:buChar char="•"/>
            </a:pPr>
            <a:r>
              <a:rPr lang="en-US" sz="2086">
                <a:solidFill>
                  <a:srgbClr val="000000"/>
                </a:solidFill>
                <a:latin typeface="Ansam"/>
                <a:ea typeface="Ansam"/>
                <a:cs typeface="Ansam"/>
                <a:sym typeface="Ansam"/>
              </a:rPr>
              <a:t>Cozy, intimate settings like candle-lit ba</a:t>
            </a:r>
            <a:r>
              <a:rPr lang="en-US" sz="2086">
                <a:solidFill>
                  <a:srgbClr val="000000"/>
                </a:solidFill>
                <a:latin typeface="Ansam"/>
                <a:ea typeface="Ansam"/>
                <a:cs typeface="Ansam"/>
                <a:sym typeface="Ansam"/>
              </a:rPr>
              <a:t>ths, serene nature backdrops, or calming evening routines.</a:t>
            </a:r>
          </a:p>
          <a:p>
            <a:pPr algn="l" marL="450493" indent="-225247" lvl="1">
              <a:lnSpc>
                <a:spcPts val="2921"/>
              </a:lnSpc>
              <a:buFont typeface="Arial"/>
              <a:buChar char="•"/>
            </a:pPr>
            <a:r>
              <a:rPr lang="en-US" sz="2086">
                <a:solidFill>
                  <a:srgbClr val="000000"/>
                </a:solidFill>
                <a:latin typeface="Ansam"/>
                <a:ea typeface="Ansam"/>
                <a:cs typeface="Ansam"/>
                <a:sym typeface="Ansam"/>
              </a:rPr>
              <a:t>Us</a:t>
            </a:r>
            <a:r>
              <a:rPr lang="en-US" sz="2086">
                <a:solidFill>
                  <a:srgbClr val="000000"/>
                </a:solidFill>
                <a:latin typeface="Ansam"/>
                <a:ea typeface="Ansam"/>
                <a:cs typeface="Ansam"/>
                <a:sym typeface="Ansam"/>
              </a:rPr>
              <a:t>e soft lighting and soothing music to create an emotional connection.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001093" y="1814008"/>
            <a:ext cx="14199108" cy="6601287"/>
            <a:chOff x="0" y="0"/>
            <a:chExt cx="3763769" cy="1749809"/>
          </a:xfrm>
        </p:grpSpPr>
        <p:sp>
          <p:nvSpPr>
            <p:cNvPr name="Freeform 17" id="17"/>
            <p:cNvSpPr/>
            <p:nvPr/>
          </p:nvSpPr>
          <p:spPr>
            <a:xfrm flipH="false" flipV="false" rot="0">
              <a:off x="0" y="0"/>
              <a:ext cx="3763769" cy="1749809"/>
            </a:xfrm>
            <a:custGeom>
              <a:avLst/>
              <a:gdLst/>
              <a:ahLst/>
              <a:cxnLst/>
              <a:rect r="r" b="b" t="t" l="l"/>
              <a:pathLst>
                <a:path h="1749809" w="3763769">
                  <a:moveTo>
                    <a:pt x="27807" y="0"/>
                  </a:moveTo>
                  <a:lnTo>
                    <a:pt x="3735962" y="0"/>
                  </a:lnTo>
                  <a:cubicBezTo>
                    <a:pt x="3751320" y="0"/>
                    <a:pt x="3763769" y="12450"/>
                    <a:pt x="3763769" y="27807"/>
                  </a:cubicBezTo>
                  <a:lnTo>
                    <a:pt x="3763769" y="1722001"/>
                  </a:lnTo>
                  <a:cubicBezTo>
                    <a:pt x="3763769" y="1737359"/>
                    <a:pt x="3751320" y="1749809"/>
                    <a:pt x="3735962" y="1749809"/>
                  </a:cubicBezTo>
                  <a:lnTo>
                    <a:pt x="27807" y="1749809"/>
                  </a:lnTo>
                  <a:cubicBezTo>
                    <a:pt x="12450" y="1749809"/>
                    <a:pt x="0" y="1737359"/>
                    <a:pt x="0" y="1722001"/>
                  </a:cubicBezTo>
                  <a:lnTo>
                    <a:pt x="0" y="27807"/>
                  </a:lnTo>
                  <a:cubicBezTo>
                    <a:pt x="0" y="12450"/>
                    <a:pt x="12450" y="0"/>
                    <a:pt x="27807"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3763769" cy="1778384"/>
            </a:xfrm>
            <a:prstGeom prst="rect">
              <a:avLst/>
            </a:prstGeom>
          </p:spPr>
          <p:txBody>
            <a:bodyPr anchor="ctr" rtlCol="false" tIns="50475" lIns="50475" bIns="50475" rIns="50475"/>
            <a:lstStyle/>
            <a:p>
              <a:pPr algn="ctr">
                <a:lnSpc>
                  <a:spcPts val="2281"/>
                </a:lnSpc>
              </a:pPr>
            </a:p>
          </p:txBody>
        </p:sp>
      </p:grpSp>
      <p:sp>
        <p:nvSpPr>
          <p:cNvPr name="TextBox 19" id="19"/>
          <p:cNvSpPr txBox="true"/>
          <p:nvPr/>
        </p:nvSpPr>
        <p:spPr>
          <a:xfrm rot="0">
            <a:off x="2481535" y="2217885"/>
            <a:ext cx="13238224" cy="5803606"/>
          </a:xfrm>
          <a:prstGeom prst="rect">
            <a:avLst/>
          </a:prstGeom>
        </p:spPr>
        <p:txBody>
          <a:bodyPr anchor="t" rtlCol="false" tIns="0" lIns="0" bIns="0" rIns="0">
            <a:spAutoFit/>
          </a:bodyPr>
          <a:lstStyle/>
          <a:p>
            <a:pPr algn="l">
              <a:lnSpc>
                <a:spcPts val="3061"/>
              </a:lnSpc>
            </a:pPr>
            <a:r>
              <a:rPr lang="en-US" sz="2186" u="sng">
                <a:solidFill>
                  <a:srgbClr val="000000"/>
                </a:solidFill>
                <a:latin typeface="Ansam"/>
                <a:ea typeface="Ansam"/>
                <a:cs typeface="Ansam"/>
                <a:sym typeface="Ansam"/>
              </a:rPr>
              <a:t>Influencer Partnerships</a:t>
            </a:r>
          </a:p>
          <a:p>
            <a:pPr algn="l">
              <a:lnSpc>
                <a:spcPts val="2921"/>
              </a:lnSpc>
            </a:pPr>
            <a:r>
              <a:rPr lang="en-US" sz="2086">
                <a:solidFill>
                  <a:srgbClr val="000000"/>
                </a:solidFill>
                <a:latin typeface="Ansam"/>
                <a:ea typeface="Ansam"/>
                <a:cs typeface="Ansam"/>
                <a:sym typeface="Ansam"/>
              </a:rPr>
              <a:t>Concept: Collaborate with wellness and lifestyle influencers to demonstrate se</a:t>
            </a:r>
            <a:r>
              <a:rPr lang="en-US" sz="2086">
                <a:solidFill>
                  <a:srgbClr val="000000"/>
                </a:solidFill>
                <a:latin typeface="Ansam"/>
                <a:ea typeface="Ansam"/>
                <a:cs typeface="Ansam"/>
                <a:sym typeface="Ansam"/>
              </a:rPr>
              <a:t>lf-care routines featur</a:t>
            </a:r>
            <a:r>
              <a:rPr lang="en-US" sz="2086">
                <a:solidFill>
                  <a:srgbClr val="000000"/>
                </a:solidFill>
                <a:latin typeface="Ansam"/>
                <a:ea typeface="Ansam"/>
                <a:cs typeface="Ansam"/>
                <a:sym typeface="Ansam"/>
              </a:rPr>
              <a:t>ing Dove products.</a:t>
            </a:r>
          </a:p>
          <a:p>
            <a:pPr algn="l">
              <a:lnSpc>
                <a:spcPts val="2921"/>
              </a:lnSpc>
            </a:pPr>
            <a:r>
              <a:rPr lang="en-US" sz="2086">
                <a:solidFill>
                  <a:srgbClr val="000000"/>
                </a:solidFill>
                <a:latin typeface="Ansam"/>
                <a:ea typeface="Ansam"/>
                <a:cs typeface="Ansam"/>
                <a:sym typeface="Ansam"/>
              </a:rPr>
              <a:t>Execution:</a:t>
            </a:r>
          </a:p>
          <a:p>
            <a:pPr algn="l" marL="450493" indent="-225247" lvl="1">
              <a:lnSpc>
                <a:spcPts val="2921"/>
              </a:lnSpc>
              <a:buFont typeface="Arial"/>
              <a:buChar char="•"/>
            </a:pPr>
            <a:r>
              <a:rPr lang="en-US" sz="2086">
                <a:solidFill>
                  <a:srgbClr val="000000"/>
                </a:solidFill>
                <a:latin typeface="Ansam"/>
                <a:ea typeface="Ansam"/>
                <a:cs typeface="Ansam"/>
                <a:sym typeface="Ansam"/>
              </a:rPr>
              <a:t>Pro</a:t>
            </a:r>
            <a:r>
              <a:rPr lang="en-US" sz="2086">
                <a:solidFill>
                  <a:srgbClr val="000000"/>
                </a:solidFill>
                <a:latin typeface="Ansam"/>
                <a:ea typeface="Ansam"/>
                <a:cs typeface="Ansam"/>
                <a:sym typeface="Ansam"/>
              </a:rPr>
              <a:t>duct</a:t>
            </a:r>
            <a:r>
              <a:rPr lang="en-US" sz="2086">
                <a:solidFill>
                  <a:srgbClr val="000000"/>
                </a:solidFill>
                <a:latin typeface="Ansam"/>
                <a:ea typeface="Ansam"/>
                <a:cs typeface="Ansam"/>
                <a:sym typeface="Ansam"/>
              </a:rPr>
              <a:t> Tuto</a:t>
            </a:r>
            <a:r>
              <a:rPr lang="en-US" sz="2086">
                <a:solidFill>
                  <a:srgbClr val="000000"/>
                </a:solidFill>
                <a:latin typeface="Ansam"/>
                <a:ea typeface="Ansam"/>
                <a:cs typeface="Ansam"/>
                <a:sym typeface="Ansam"/>
              </a:rPr>
              <a:t>rials: Influencers share their personal relaxation rituals, integrating Dove’s “Relaxation &amp; Wellness” products.</a:t>
            </a:r>
          </a:p>
          <a:p>
            <a:pPr algn="l" marL="450493" indent="-225247" lvl="1">
              <a:lnSpc>
                <a:spcPts val="2921"/>
              </a:lnSpc>
              <a:buFont typeface="Arial"/>
              <a:buChar char="•"/>
            </a:pPr>
            <a:r>
              <a:rPr lang="en-US" sz="2086">
                <a:solidFill>
                  <a:srgbClr val="000000"/>
                </a:solidFill>
                <a:latin typeface="Ansam"/>
                <a:ea typeface="Ansam"/>
                <a:cs typeface="Ansam"/>
                <a:sym typeface="Ansam"/>
              </a:rPr>
              <a:t>Behind-the-Scenes Content: Show influencers’ authentic moments of self-care, adding a relatable and trustworthy element to the campaign.</a:t>
            </a:r>
          </a:p>
          <a:p>
            <a:pPr algn="l" marL="450493" indent="-225247" lvl="1">
              <a:lnSpc>
                <a:spcPts val="2921"/>
              </a:lnSpc>
              <a:buFont typeface="Arial"/>
              <a:buChar char="•"/>
            </a:pPr>
            <a:r>
              <a:rPr lang="en-US" sz="2086">
                <a:solidFill>
                  <a:srgbClr val="000000"/>
                </a:solidFill>
                <a:latin typeface="Ansam"/>
                <a:ea typeface="Ansam"/>
                <a:cs typeface="Ansam"/>
                <a:sym typeface="Ansam"/>
              </a:rPr>
              <a:t>Giveaways: Partner with influencers for relaxation kit giveaways, including Dove products and wellness accessories (e.g., candles, bath salts).</a:t>
            </a:r>
          </a:p>
          <a:p>
            <a:pPr algn="l">
              <a:lnSpc>
                <a:spcPts val="2921"/>
              </a:lnSpc>
            </a:pPr>
            <a:r>
              <a:rPr lang="en-US" sz="2086">
                <a:solidFill>
                  <a:srgbClr val="000000"/>
                </a:solidFill>
                <a:latin typeface="Ansam"/>
                <a:ea typeface="Ansam"/>
                <a:cs typeface="Ansam"/>
                <a:sym typeface="Ansam"/>
              </a:rPr>
              <a:t>Po</a:t>
            </a:r>
            <a:r>
              <a:rPr lang="en-US" sz="2086">
                <a:solidFill>
                  <a:srgbClr val="000000"/>
                </a:solidFill>
                <a:latin typeface="Ansam"/>
                <a:ea typeface="Ansam"/>
                <a:cs typeface="Ansam"/>
                <a:sym typeface="Ansam"/>
              </a:rPr>
              <a:t>tential I</a:t>
            </a:r>
            <a:r>
              <a:rPr lang="en-US" sz="2086">
                <a:solidFill>
                  <a:srgbClr val="000000"/>
                </a:solidFill>
                <a:latin typeface="Ansam"/>
                <a:ea typeface="Ansam"/>
                <a:cs typeface="Ansam"/>
                <a:sym typeface="Ansam"/>
              </a:rPr>
              <a:t>nfluencers:</a:t>
            </a:r>
          </a:p>
          <a:p>
            <a:pPr algn="l" marL="450493" indent="-225247" lvl="1">
              <a:lnSpc>
                <a:spcPts val="2921"/>
              </a:lnSpc>
              <a:buFont typeface="Arial"/>
              <a:buChar char="•"/>
            </a:pPr>
            <a:r>
              <a:rPr lang="en-US" sz="2086">
                <a:solidFill>
                  <a:srgbClr val="000000"/>
                </a:solidFill>
                <a:latin typeface="Ansam"/>
                <a:ea typeface="Ansam"/>
                <a:cs typeface="Ansam"/>
                <a:sym typeface="Ansam"/>
              </a:rPr>
              <a:t>Wellness advocates (e.g., yoga instructors, meditation coaches).</a:t>
            </a:r>
          </a:p>
          <a:p>
            <a:pPr algn="l" marL="450493" indent="-225247" lvl="1">
              <a:lnSpc>
                <a:spcPts val="2921"/>
              </a:lnSpc>
              <a:buFont typeface="Arial"/>
              <a:buChar char="•"/>
            </a:pPr>
            <a:r>
              <a:rPr lang="en-US" sz="2086">
                <a:solidFill>
                  <a:srgbClr val="000000"/>
                </a:solidFill>
                <a:latin typeface="Ansam"/>
                <a:ea typeface="Ansam"/>
                <a:cs typeface="Ansam"/>
                <a:sym typeface="Ansam"/>
              </a:rPr>
              <a:t>Beauty and lifestyle bloggers who align with Dove’s brand values.</a:t>
            </a:r>
          </a:p>
          <a:p>
            <a:pPr algn="l">
              <a:lnSpc>
                <a:spcPts val="2921"/>
              </a:lnSpc>
            </a:pPr>
            <a:r>
              <a:rPr lang="en-US" sz="2086">
                <a:solidFill>
                  <a:srgbClr val="000000"/>
                </a:solidFill>
                <a:latin typeface="Ansam"/>
                <a:ea typeface="Ansam"/>
                <a:cs typeface="Ansam"/>
                <a:sym typeface="Ansam"/>
              </a:rPr>
              <a:t>Visuals &amp; Themes:</a:t>
            </a:r>
          </a:p>
          <a:p>
            <a:pPr algn="l" marL="450493" indent="-225247" lvl="1">
              <a:lnSpc>
                <a:spcPts val="2921"/>
              </a:lnSpc>
              <a:buFont typeface="Arial"/>
              <a:buChar char="•"/>
            </a:pPr>
            <a:r>
              <a:rPr lang="en-US" sz="2086">
                <a:solidFill>
                  <a:srgbClr val="000000"/>
                </a:solidFill>
                <a:latin typeface="Ansam"/>
                <a:ea typeface="Ansam"/>
                <a:cs typeface="Ansam"/>
                <a:sym typeface="Ansam"/>
              </a:rPr>
              <a:t>N</a:t>
            </a:r>
            <a:r>
              <a:rPr lang="en-US" sz="2086">
                <a:solidFill>
                  <a:srgbClr val="000000"/>
                </a:solidFill>
                <a:latin typeface="Ansam"/>
                <a:ea typeface="Ansam"/>
                <a:cs typeface="Ansam"/>
                <a:sym typeface="Ansam"/>
              </a:rPr>
              <a:t>atural, candid con</a:t>
            </a:r>
            <a:r>
              <a:rPr lang="en-US" sz="2086">
                <a:solidFill>
                  <a:srgbClr val="000000"/>
                </a:solidFill>
                <a:latin typeface="Ansam"/>
                <a:ea typeface="Ansam"/>
                <a:cs typeface="Ansam"/>
                <a:sym typeface="Ansam"/>
              </a:rPr>
              <a:t>tent showing influencers in their daily environments.</a:t>
            </a:r>
          </a:p>
          <a:p>
            <a:pPr algn="l" marL="450493" indent="-225247" lvl="1">
              <a:lnSpc>
                <a:spcPts val="2921"/>
              </a:lnSpc>
              <a:buFont typeface="Arial"/>
              <a:buChar char="•"/>
            </a:pPr>
            <a:r>
              <a:rPr lang="en-US" sz="2086">
                <a:solidFill>
                  <a:srgbClr val="000000"/>
                </a:solidFill>
                <a:latin typeface="Ansam"/>
                <a:ea typeface="Ansam"/>
                <a:cs typeface="Ansam"/>
                <a:sym typeface="Ansam"/>
              </a:rPr>
              <a:t>Caption</a:t>
            </a:r>
            <a:r>
              <a:rPr lang="en-US" sz="2086">
                <a:solidFill>
                  <a:srgbClr val="000000"/>
                </a:solidFill>
                <a:latin typeface="Ansam"/>
                <a:ea typeface="Ansam"/>
                <a:cs typeface="Ansam"/>
                <a:sym typeface="Ansam"/>
              </a:rPr>
              <a:t> prompts like “What does relaxation mean to you?” to spark engagement.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001093" y="1814008"/>
            <a:ext cx="14199108" cy="6601287"/>
            <a:chOff x="0" y="0"/>
            <a:chExt cx="3763769" cy="1749809"/>
          </a:xfrm>
        </p:grpSpPr>
        <p:sp>
          <p:nvSpPr>
            <p:cNvPr name="Freeform 17" id="17"/>
            <p:cNvSpPr/>
            <p:nvPr/>
          </p:nvSpPr>
          <p:spPr>
            <a:xfrm flipH="false" flipV="false" rot="0">
              <a:off x="0" y="0"/>
              <a:ext cx="3763769" cy="1749809"/>
            </a:xfrm>
            <a:custGeom>
              <a:avLst/>
              <a:gdLst/>
              <a:ahLst/>
              <a:cxnLst/>
              <a:rect r="r" b="b" t="t" l="l"/>
              <a:pathLst>
                <a:path h="1749809" w="3763769">
                  <a:moveTo>
                    <a:pt x="27807" y="0"/>
                  </a:moveTo>
                  <a:lnTo>
                    <a:pt x="3735962" y="0"/>
                  </a:lnTo>
                  <a:cubicBezTo>
                    <a:pt x="3751320" y="0"/>
                    <a:pt x="3763769" y="12450"/>
                    <a:pt x="3763769" y="27807"/>
                  </a:cubicBezTo>
                  <a:lnTo>
                    <a:pt x="3763769" y="1722001"/>
                  </a:lnTo>
                  <a:cubicBezTo>
                    <a:pt x="3763769" y="1737359"/>
                    <a:pt x="3751320" y="1749809"/>
                    <a:pt x="3735962" y="1749809"/>
                  </a:cubicBezTo>
                  <a:lnTo>
                    <a:pt x="27807" y="1749809"/>
                  </a:lnTo>
                  <a:cubicBezTo>
                    <a:pt x="12450" y="1749809"/>
                    <a:pt x="0" y="1737359"/>
                    <a:pt x="0" y="1722001"/>
                  </a:cubicBezTo>
                  <a:lnTo>
                    <a:pt x="0" y="27807"/>
                  </a:lnTo>
                  <a:cubicBezTo>
                    <a:pt x="0" y="12450"/>
                    <a:pt x="12450" y="0"/>
                    <a:pt x="27807"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3763769" cy="1778384"/>
            </a:xfrm>
            <a:prstGeom prst="rect">
              <a:avLst/>
            </a:prstGeom>
          </p:spPr>
          <p:txBody>
            <a:bodyPr anchor="ctr" rtlCol="false" tIns="50475" lIns="50475" bIns="50475" rIns="50475"/>
            <a:lstStyle/>
            <a:p>
              <a:pPr algn="ctr">
                <a:lnSpc>
                  <a:spcPts val="2281"/>
                </a:lnSpc>
              </a:pPr>
            </a:p>
          </p:txBody>
        </p:sp>
      </p:grpSp>
      <p:sp>
        <p:nvSpPr>
          <p:cNvPr name="TextBox 19" id="19"/>
          <p:cNvSpPr txBox="true"/>
          <p:nvPr/>
        </p:nvSpPr>
        <p:spPr>
          <a:xfrm rot="0">
            <a:off x="2481535" y="2217885"/>
            <a:ext cx="13238224" cy="5803606"/>
          </a:xfrm>
          <a:prstGeom prst="rect">
            <a:avLst/>
          </a:prstGeom>
        </p:spPr>
        <p:txBody>
          <a:bodyPr anchor="t" rtlCol="false" tIns="0" lIns="0" bIns="0" rIns="0">
            <a:spAutoFit/>
          </a:bodyPr>
          <a:lstStyle/>
          <a:p>
            <a:pPr algn="l">
              <a:lnSpc>
                <a:spcPts val="3061"/>
              </a:lnSpc>
            </a:pPr>
            <a:r>
              <a:rPr lang="en-US" sz="2186" u="sng">
                <a:solidFill>
                  <a:srgbClr val="000000"/>
                </a:solidFill>
                <a:latin typeface="Ansam"/>
                <a:ea typeface="Ansam"/>
                <a:cs typeface="Ansam"/>
                <a:sym typeface="Ansam"/>
              </a:rPr>
              <a:t>Virtual Relaxation Events</a:t>
            </a:r>
          </a:p>
          <a:p>
            <a:pPr algn="l">
              <a:lnSpc>
                <a:spcPts val="2921"/>
              </a:lnSpc>
            </a:pPr>
            <a:r>
              <a:rPr lang="en-US" sz="2086">
                <a:solidFill>
                  <a:srgbClr val="000000"/>
                </a:solidFill>
                <a:latin typeface="Ansam"/>
                <a:ea typeface="Ansam"/>
                <a:cs typeface="Ansam"/>
                <a:sym typeface="Ansam"/>
              </a:rPr>
              <a:t>Concept: Host branded online events to create a sh</a:t>
            </a:r>
            <a:r>
              <a:rPr lang="en-US" sz="2086">
                <a:solidFill>
                  <a:srgbClr val="000000"/>
                </a:solidFill>
                <a:latin typeface="Ansam"/>
                <a:ea typeface="Ansam"/>
                <a:cs typeface="Ansam"/>
                <a:sym typeface="Ansam"/>
              </a:rPr>
              <a:t>ared community exper</a:t>
            </a:r>
            <a:r>
              <a:rPr lang="en-US" sz="2086">
                <a:solidFill>
                  <a:srgbClr val="000000"/>
                </a:solidFill>
                <a:latin typeface="Ansam"/>
                <a:ea typeface="Ansam"/>
                <a:cs typeface="Ansam"/>
                <a:sym typeface="Ansam"/>
              </a:rPr>
              <a:t>ience focused on wellness.</a:t>
            </a:r>
          </a:p>
          <a:p>
            <a:pPr algn="l">
              <a:lnSpc>
                <a:spcPts val="2921"/>
              </a:lnSpc>
            </a:pPr>
            <a:r>
              <a:rPr lang="en-US" sz="2086">
                <a:solidFill>
                  <a:srgbClr val="000000"/>
                </a:solidFill>
                <a:latin typeface="Ansam"/>
                <a:ea typeface="Ansam"/>
                <a:cs typeface="Ansam"/>
                <a:sym typeface="Ansam"/>
              </a:rPr>
              <a:t>Execution:</a:t>
            </a:r>
          </a:p>
          <a:p>
            <a:pPr algn="l" marL="450493" indent="-225247" lvl="1">
              <a:lnSpc>
                <a:spcPts val="2921"/>
              </a:lnSpc>
              <a:buFont typeface="Arial"/>
              <a:buChar char="•"/>
            </a:pPr>
            <a:r>
              <a:rPr lang="en-US" sz="2086">
                <a:solidFill>
                  <a:srgbClr val="000000"/>
                </a:solidFill>
                <a:latin typeface="Ansam"/>
                <a:ea typeface="Ansam"/>
                <a:cs typeface="Ansam"/>
                <a:sym typeface="Ansam"/>
              </a:rPr>
              <a:t>Yoga</a:t>
            </a:r>
            <a:r>
              <a:rPr lang="en-US" sz="2086">
                <a:solidFill>
                  <a:srgbClr val="000000"/>
                </a:solidFill>
                <a:latin typeface="Ansam"/>
                <a:ea typeface="Ansam"/>
                <a:cs typeface="Ansam"/>
                <a:sym typeface="Ansam"/>
              </a:rPr>
              <a:t> Session</a:t>
            </a:r>
            <a:r>
              <a:rPr lang="en-US" sz="2086">
                <a:solidFill>
                  <a:srgbClr val="000000"/>
                </a:solidFill>
                <a:latin typeface="Ansam"/>
                <a:ea typeface="Ansam"/>
                <a:cs typeface="Ansam"/>
                <a:sym typeface="Ansam"/>
              </a:rPr>
              <a:t>s: Organize live virtual yoga classes led by professional instructors, incorporating Dove’s messaging.</a:t>
            </a:r>
          </a:p>
          <a:p>
            <a:pPr algn="l" marL="450493" indent="-225247" lvl="1">
              <a:lnSpc>
                <a:spcPts val="2921"/>
              </a:lnSpc>
              <a:buFont typeface="Arial"/>
              <a:buChar char="•"/>
            </a:pPr>
            <a:r>
              <a:rPr lang="en-US" sz="2086">
                <a:solidFill>
                  <a:srgbClr val="000000"/>
                </a:solidFill>
                <a:latin typeface="Ansam"/>
                <a:ea typeface="Ansam"/>
                <a:cs typeface="Ansam"/>
                <a:sym typeface="Ansam"/>
              </a:rPr>
              <a:t>Meditation Workshops: Partner with mindfulness experts to host guided meditation sessions, emphasizing self-care.</a:t>
            </a:r>
          </a:p>
          <a:p>
            <a:pPr algn="l" marL="450493" indent="-225247" lvl="1">
              <a:lnSpc>
                <a:spcPts val="2921"/>
              </a:lnSpc>
              <a:buFont typeface="Arial"/>
              <a:buChar char="•"/>
            </a:pPr>
            <a:r>
              <a:rPr lang="en-US" sz="2086">
                <a:solidFill>
                  <a:srgbClr val="000000"/>
                </a:solidFill>
                <a:latin typeface="Ansam"/>
                <a:ea typeface="Ansam"/>
                <a:cs typeface="Ansam"/>
                <a:sym typeface="Ansam"/>
              </a:rPr>
              <a:t>DIY Wellness Tutorials: Teach attendees how to create spa-like experiences at home with Dove products.</a:t>
            </a:r>
          </a:p>
          <a:p>
            <a:pPr algn="l">
              <a:lnSpc>
                <a:spcPts val="2921"/>
              </a:lnSpc>
            </a:pPr>
            <a:r>
              <a:rPr lang="en-US" sz="2086">
                <a:solidFill>
                  <a:srgbClr val="000000"/>
                </a:solidFill>
                <a:latin typeface="Ansam"/>
                <a:ea typeface="Ansam"/>
                <a:cs typeface="Ansam"/>
                <a:sym typeface="Ansam"/>
              </a:rPr>
              <a:t>Event Features:</a:t>
            </a:r>
          </a:p>
          <a:p>
            <a:pPr algn="l" marL="450493" indent="-225247" lvl="1">
              <a:lnSpc>
                <a:spcPts val="2921"/>
              </a:lnSpc>
              <a:buFont typeface="Arial"/>
              <a:buChar char="•"/>
            </a:pPr>
            <a:r>
              <a:rPr lang="en-US" sz="2086">
                <a:solidFill>
                  <a:srgbClr val="000000"/>
                </a:solidFill>
                <a:latin typeface="Ansam"/>
                <a:ea typeface="Ansam"/>
                <a:cs typeface="Ansam"/>
                <a:sym typeface="Ansam"/>
              </a:rPr>
              <a:t>Exclusive event kits (Dove products, yoga mats, etc.) for early registrants.</a:t>
            </a:r>
          </a:p>
          <a:p>
            <a:pPr algn="l" marL="450493" indent="-225247" lvl="1">
              <a:lnSpc>
                <a:spcPts val="2921"/>
              </a:lnSpc>
              <a:buFont typeface="Arial"/>
              <a:buChar char="•"/>
            </a:pPr>
            <a:r>
              <a:rPr lang="en-US" sz="2086">
                <a:solidFill>
                  <a:srgbClr val="000000"/>
                </a:solidFill>
                <a:latin typeface="Ansam"/>
                <a:ea typeface="Ansam"/>
                <a:cs typeface="Ansam"/>
                <a:sym typeface="Ansam"/>
              </a:rPr>
              <a:t>R</a:t>
            </a:r>
            <a:r>
              <a:rPr lang="en-US" sz="2086">
                <a:solidFill>
                  <a:srgbClr val="000000"/>
                </a:solidFill>
                <a:latin typeface="Ansam"/>
                <a:ea typeface="Ansam"/>
                <a:cs typeface="Ansam"/>
                <a:sym typeface="Ansam"/>
              </a:rPr>
              <a:t>eal-time i</a:t>
            </a:r>
            <a:r>
              <a:rPr lang="en-US" sz="2086">
                <a:solidFill>
                  <a:srgbClr val="000000"/>
                </a:solidFill>
                <a:latin typeface="Ansam"/>
                <a:ea typeface="Ansam"/>
                <a:cs typeface="Ansam"/>
                <a:sym typeface="Ansam"/>
              </a:rPr>
              <a:t>nteractions and Q&amp;A sessions with instructors.</a:t>
            </a:r>
          </a:p>
          <a:p>
            <a:pPr algn="l" marL="450493" indent="-225247" lvl="1">
              <a:lnSpc>
                <a:spcPts val="2921"/>
              </a:lnSpc>
              <a:buFont typeface="Arial"/>
              <a:buChar char="•"/>
            </a:pPr>
            <a:r>
              <a:rPr lang="en-US" sz="2086">
                <a:solidFill>
                  <a:srgbClr val="000000"/>
                </a:solidFill>
                <a:latin typeface="Ansam"/>
                <a:ea typeface="Ansam"/>
                <a:cs typeface="Ansam"/>
                <a:sym typeface="Ansam"/>
              </a:rPr>
              <a:t>Recording access for participants to revisit sessions.</a:t>
            </a:r>
          </a:p>
          <a:p>
            <a:pPr algn="l">
              <a:lnSpc>
                <a:spcPts val="2921"/>
              </a:lnSpc>
            </a:pPr>
            <a:r>
              <a:rPr lang="en-US" sz="2086">
                <a:solidFill>
                  <a:srgbClr val="000000"/>
                </a:solidFill>
                <a:latin typeface="Ansam"/>
                <a:ea typeface="Ansam"/>
                <a:cs typeface="Ansam"/>
                <a:sym typeface="Ansam"/>
              </a:rPr>
              <a:t>Visuals &amp; Themes:</a:t>
            </a:r>
          </a:p>
          <a:p>
            <a:pPr algn="l" marL="450493" indent="-225247" lvl="1">
              <a:lnSpc>
                <a:spcPts val="2921"/>
              </a:lnSpc>
              <a:buFont typeface="Arial"/>
              <a:buChar char="•"/>
            </a:pPr>
            <a:r>
              <a:rPr lang="en-US" sz="2086">
                <a:solidFill>
                  <a:srgbClr val="000000"/>
                </a:solidFill>
                <a:latin typeface="Ansam"/>
                <a:ea typeface="Ansam"/>
                <a:cs typeface="Ansam"/>
                <a:sym typeface="Ansam"/>
              </a:rPr>
              <a:t>B</a:t>
            </a:r>
            <a:r>
              <a:rPr lang="en-US" sz="2086">
                <a:solidFill>
                  <a:srgbClr val="000000"/>
                </a:solidFill>
                <a:latin typeface="Ansam"/>
                <a:ea typeface="Ansam"/>
                <a:cs typeface="Ansam"/>
                <a:sym typeface="Ansam"/>
              </a:rPr>
              <a:t>randing</a:t>
            </a:r>
            <a:r>
              <a:rPr lang="en-US" sz="2086">
                <a:solidFill>
                  <a:srgbClr val="000000"/>
                </a:solidFill>
                <a:latin typeface="Ansam"/>
                <a:ea typeface="Ansam"/>
                <a:cs typeface="Ansam"/>
                <a:sym typeface="Ansam"/>
              </a:rPr>
              <a:t> on virtual backgrounds (e.g., “Dove Zen Zone”).</a:t>
            </a:r>
          </a:p>
          <a:p>
            <a:pPr algn="l" marL="450493" indent="-225247" lvl="1">
              <a:lnSpc>
                <a:spcPts val="2921"/>
              </a:lnSpc>
              <a:buFont typeface="Arial"/>
              <a:buChar char="•"/>
            </a:pPr>
            <a:r>
              <a:rPr lang="en-US" sz="2086">
                <a:solidFill>
                  <a:srgbClr val="000000"/>
                </a:solidFill>
                <a:latin typeface="Ansam"/>
                <a:ea typeface="Ansam"/>
                <a:cs typeface="Ansam"/>
                <a:sym typeface="Ansam"/>
              </a:rPr>
              <a:t>Relaxing</a:t>
            </a:r>
            <a:r>
              <a:rPr lang="en-US" sz="2086">
                <a:solidFill>
                  <a:srgbClr val="000000"/>
                </a:solidFill>
                <a:latin typeface="Ansam"/>
                <a:ea typeface="Ansam"/>
                <a:cs typeface="Ansam"/>
                <a:sym typeface="Ansam"/>
              </a:rPr>
              <a:t> colors and calming animations to enhance the virtual atmosphere.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23287"/>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Project Definition</a:t>
            </a:r>
          </a:p>
        </p:txBody>
      </p:sp>
      <p:grpSp>
        <p:nvGrpSpPr>
          <p:cNvPr name="Group 17" id="17"/>
          <p:cNvGrpSpPr/>
          <p:nvPr/>
        </p:nvGrpSpPr>
        <p:grpSpPr>
          <a:xfrm rot="0">
            <a:off x="2021875" y="3196268"/>
            <a:ext cx="9383713" cy="5219027"/>
            <a:chOff x="0" y="0"/>
            <a:chExt cx="12511617" cy="6958703"/>
          </a:xfrm>
        </p:grpSpPr>
        <p:grpSp>
          <p:nvGrpSpPr>
            <p:cNvPr name="Group 18" id="18"/>
            <p:cNvGrpSpPr/>
            <p:nvPr/>
          </p:nvGrpSpPr>
          <p:grpSpPr>
            <a:xfrm rot="0">
              <a:off x="0" y="0"/>
              <a:ext cx="12511617" cy="6958703"/>
              <a:chOff x="0" y="0"/>
              <a:chExt cx="2471431" cy="1374559"/>
            </a:xfrm>
          </p:grpSpPr>
          <p:sp>
            <p:nvSpPr>
              <p:cNvPr name="Freeform 19" id="19"/>
              <p:cNvSpPr/>
              <p:nvPr/>
            </p:nvSpPr>
            <p:spPr>
              <a:xfrm flipH="false" flipV="false" rot="0">
                <a:off x="0" y="0"/>
                <a:ext cx="2471431" cy="1374559"/>
              </a:xfrm>
              <a:custGeom>
                <a:avLst/>
                <a:gdLst/>
                <a:ahLst/>
                <a:cxnLst/>
                <a:rect r="r" b="b" t="t" l="l"/>
                <a:pathLst>
                  <a:path h="1374559" w="2471431">
                    <a:moveTo>
                      <a:pt x="42077" y="0"/>
                    </a:moveTo>
                    <a:lnTo>
                      <a:pt x="2429354" y="0"/>
                    </a:lnTo>
                    <a:cubicBezTo>
                      <a:pt x="2440513" y="0"/>
                      <a:pt x="2451215" y="4433"/>
                      <a:pt x="2459106" y="12324"/>
                    </a:cubicBezTo>
                    <a:cubicBezTo>
                      <a:pt x="2466997" y="20215"/>
                      <a:pt x="2471431" y="30917"/>
                      <a:pt x="2471431" y="42077"/>
                    </a:cubicBezTo>
                    <a:lnTo>
                      <a:pt x="2471431" y="1332482"/>
                    </a:lnTo>
                    <a:cubicBezTo>
                      <a:pt x="2471431" y="1355720"/>
                      <a:pt x="2452592" y="1374559"/>
                      <a:pt x="2429354" y="1374559"/>
                    </a:cubicBezTo>
                    <a:lnTo>
                      <a:pt x="42077" y="1374559"/>
                    </a:lnTo>
                    <a:cubicBezTo>
                      <a:pt x="30917" y="1374559"/>
                      <a:pt x="20215" y="1370125"/>
                      <a:pt x="12324" y="1362234"/>
                    </a:cubicBezTo>
                    <a:cubicBezTo>
                      <a:pt x="4433" y="1354344"/>
                      <a:pt x="0" y="1343641"/>
                      <a:pt x="0" y="1332482"/>
                    </a:cubicBezTo>
                    <a:lnTo>
                      <a:pt x="0" y="42077"/>
                    </a:lnTo>
                    <a:cubicBezTo>
                      <a:pt x="0" y="30917"/>
                      <a:pt x="4433" y="20215"/>
                      <a:pt x="12324" y="12324"/>
                    </a:cubicBezTo>
                    <a:cubicBezTo>
                      <a:pt x="20215" y="4433"/>
                      <a:pt x="30917" y="0"/>
                      <a:pt x="4207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2471431" cy="1403134"/>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552699" y="344780"/>
              <a:ext cx="11583829" cy="6221518"/>
            </a:xfrm>
            <a:prstGeom prst="rect">
              <a:avLst/>
            </a:prstGeom>
          </p:spPr>
          <p:txBody>
            <a:bodyPr anchor="t" rtlCol="false" tIns="0" lIns="0" bIns="0" rIns="0">
              <a:spAutoFit/>
            </a:bodyPr>
            <a:lstStyle/>
            <a:p>
              <a:pPr algn="l">
                <a:lnSpc>
                  <a:spcPts val="3080"/>
                </a:lnSpc>
              </a:pPr>
              <a:r>
                <a:rPr lang="en-US" sz="2200">
                  <a:solidFill>
                    <a:srgbClr val="000000"/>
                  </a:solidFill>
                  <a:latin typeface="Ansam"/>
                  <a:ea typeface="Ansam"/>
                  <a:cs typeface="Ansam"/>
                  <a:sym typeface="Ansam"/>
                </a:rPr>
                <a:t>The aim is to develop a new Dove skincare line with integrated aromatherapy benefits, targeted at consumers who look for stress relief and holistic wellness. This research will determine the market potential in Toronto, the customer triggers toward wellness-oriented skincare, and analyze attitudes toward aromatherapy, essential oils, and sustainability. Demographics, behaviors, and psychographics will be focused on self-care and eco-conscious consumers, by exploring natural ingredients preferences, eco-friendly packaging, and premium pricing. Insights will guide the creation of body washes, lotions, and bath soaks, addressing market demand for relaxation-oriented, environmentally conscious skincare.</a:t>
              </a:r>
            </a:p>
          </p:txBody>
        </p:sp>
      </p:grpSp>
      <p:grpSp>
        <p:nvGrpSpPr>
          <p:cNvPr name="Group 22" id="22"/>
          <p:cNvGrpSpPr/>
          <p:nvPr/>
        </p:nvGrpSpPr>
        <p:grpSpPr>
          <a:xfrm rot="0">
            <a:off x="11770373" y="3668780"/>
            <a:ext cx="4314814" cy="4274003"/>
            <a:chOff x="0" y="0"/>
            <a:chExt cx="933486" cy="924657"/>
          </a:xfrm>
        </p:grpSpPr>
        <p:sp>
          <p:nvSpPr>
            <p:cNvPr name="Freeform 23" id="23"/>
            <p:cNvSpPr/>
            <p:nvPr/>
          </p:nvSpPr>
          <p:spPr>
            <a:xfrm flipH="false" flipV="false" rot="0">
              <a:off x="0" y="0"/>
              <a:ext cx="933486" cy="924657"/>
            </a:xfrm>
            <a:custGeom>
              <a:avLst/>
              <a:gdLst/>
              <a:ahLst/>
              <a:cxnLst/>
              <a:rect r="r" b="b" t="t" l="l"/>
              <a:pathLst>
                <a:path h="924657" w="933486">
                  <a:moveTo>
                    <a:pt x="41268" y="0"/>
                  </a:moveTo>
                  <a:lnTo>
                    <a:pt x="892218" y="0"/>
                  </a:lnTo>
                  <a:cubicBezTo>
                    <a:pt x="915010" y="0"/>
                    <a:pt x="933486" y="18476"/>
                    <a:pt x="933486" y="41268"/>
                  </a:cubicBezTo>
                  <a:lnTo>
                    <a:pt x="933486" y="883389"/>
                  </a:lnTo>
                  <a:cubicBezTo>
                    <a:pt x="933486" y="894334"/>
                    <a:pt x="929138" y="904830"/>
                    <a:pt x="921399" y="912570"/>
                  </a:cubicBezTo>
                  <a:cubicBezTo>
                    <a:pt x="913660" y="920309"/>
                    <a:pt x="903163" y="924657"/>
                    <a:pt x="892218" y="924657"/>
                  </a:cubicBezTo>
                  <a:lnTo>
                    <a:pt x="41268" y="924657"/>
                  </a:lnTo>
                  <a:cubicBezTo>
                    <a:pt x="18476" y="924657"/>
                    <a:pt x="0" y="906180"/>
                    <a:pt x="0" y="883389"/>
                  </a:cubicBezTo>
                  <a:lnTo>
                    <a:pt x="0" y="41268"/>
                  </a:lnTo>
                  <a:cubicBezTo>
                    <a:pt x="0" y="30323"/>
                    <a:pt x="4348" y="19826"/>
                    <a:pt x="12087" y="12087"/>
                  </a:cubicBezTo>
                  <a:cubicBezTo>
                    <a:pt x="19826" y="4348"/>
                    <a:pt x="30323" y="0"/>
                    <a:pt x="41268" y="0"/>
                  </a:cubicBezTo>
                  <a:close/>
                </a:path>
              </a:pathLst>
            </a:custGeom>
            <a:blipFill>
              <a:blip r:embed="rId6"/>
              <a:stretch>
                <a:fillRect l="0" t="-477" r="0" b="-477"/>
              </a:stretch>
            </a:blipFill>
            <a:ln w="66675" cap="rnd">
              <a:solidFill>
                <a:srgbClr val="D4BC68"/>
              </a:solidFill>
              <a:prstDash val="solid"/>
              <a:round/>
            </a:ln>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228747" y="2786712"/>
            <a:ext cx="13971454" cy="5628583"/>
            <a:chOff x="0" y="0"/>
            <a:chExt cx="3703425" cy="1491973"/>
          </a:xfrm>
        </p:grpSpPr>
        <p:sp>
          <p:nvSpPr>
            <p:cNvPr name="Freeform 17" id="17"/>
            <p:cNvSpPr/>
            <p:nvPr/>
          </p:nvSpPr>
          <p:spPr>
            <a:xfrm flipH="false" flipV="false" rot="0">
              <a:off x="0" y="0"/>
              <a:ext cx="3703425" cy="1491973"/>
            </a:xfrm>
            <a:custGeom>
              <a:avLst/>
              <a:gdLst/>
              <a:ahLst/>
              <a:cxnLst/>
              <a:rect r="r" b="b" t="t" l="l"/>
              <a:pathLst>
                <a:path h="1491973" w="3703425">
                  <a:moveTo>
                    <a:pt x="28260" y="0"/>
                  </a:moveTo>
                  <a:lnTo>
                    <a:pt x="3675164" y="0"/>
                  </a:lnTo>
                  <a:cubicBezTo>
                    <a:pt x="3690772" y="0"/>
                    <a:pt x="3703425" y="12653"/>
                    <a:pt x="3703425" y="28260"/>
                  </a:cubicBezTo>
                  <a:lnTo>
                    <a:pt x="3703425" y="1463713"/>
                  </a:lnTo>
                  <a:cubicBezTo>
                    <a:pt x="3703425" y="1479321"/>
                    <a:pt x="3690772" y="1491973"/>
                    <a:pt x="3675164" y="1491973"/>
                  </a:cubicBezTo>
                  <a:lnTo>
                    <a:pt x="28260" y="1491973"/>
                  </a:lnTo>
                  <a:cubicBezTo>
                    <a:pt x="12653" y="1491973"/>
                    <a:pt x="0" y="1479321"/>
                    <a:pt x="0" y="1463713"/>
                  </a:cubicBezTo>
                  <a:lnTo>
                    <a:pt x="0" y="28260"/>
                  </a:lnTo>
                  <a:cubicBezTo>
                    <a:pt x="0" y="12653"/>
                    <a:pt x="12653" y="0"/>
                    <a:pt x="28260"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3703425" cy="1520548"/>
            </a:xfrm>
            <a:prstGeom prst="rect">
              <a:avLst/>
            </a:prstGeom>
          </p:spPr>
          <p:txBody>
            <a:bodyPr anchor="ctr" rtlCol="false" tIns="50475" lIns="50475" bIns="50475" rIns="50475"/>
            <a:lstStyle/>
            <a:p>
              <a:pPr algn="ctr">
                <a:lnSpc>
                  <a:spcPts val="2281"/>
                </a:lnSpc>
              </a:pPr>
            </a:p>
          </p:txBody>
        </p:sp>
      </p:grpSp>
      <p:sp>
        <p:nvSpPr>
          <p:cNvPr name="TextBox 19" id="19"/>
          <p:cNvSpPr txBox="true"/>
          <p:nvPr/>
        </p:nvSpPr>
        <p:spPr>
          <a:xfrm rot="0">
            <a:off x="2563288" y="3238011"/>
            <a:ext cx="13302372" cy="4697410"/>
          </a:xfrm>
          <a:prstGeom prst="rect">
            <a:avLst/>
          </a:prstGeom>
        </p:spPr>
        <p:txBody>
          <a:bodyPr anchor="t" rtlCol="false" tIns="0" lIns="0" bIns="0" rIns="0">
            <a:spAutoFit/>
          </a:bodyPr>
          <a:lstStyle/>
          <a:p>
            <a:pPr algn="l">
              <a:lnSpc>
                <a:spcPts val="2537"/>
              </a:lnSpc>
            </a:pPr>
            <a:r>
              <a:rPr lang="en-US" sz="1812">
                <a:solidFill>
                  <a:srgbClr val="000000"/>
                </a:solidFill>
                <a:latin typeface="Ansam"/>
                <a:ea typeface="Ansam"/>
                <a:cs typeface="Ansam"/>
                <a:sym typeface="Ansam"/>
              </a:rPr>
              <a:t>Key Performance Indicators (KPIs)</a:t>
            </a:r>
          </a:p>
          <a:p>
            <a:pPr algn="l">
              <a:lnSpc>
                <a:spcPts val="2537"/>
              </a:lnSpc>
            </a:pPr>
            <a:r>
              <a:rPr lang="en-US" sz="1812">
                <a:solidFill>
                  <a:srgbClr val="000000"/>
                </a:solidFill>
                <a:latin typeface="Ansam"/>
                <a:ea typeface="Ansam"/>
                <a:cs typeface="Ansam"/>
                <a:sym typeface="Ansam"/>
              </a:rPr>
              <a:t>To measure the success of the “Relaxation &amp; Wellness” campaign, the following KPIs will be tracked:</a:t>
            </a:r>
          </a:p>
          <a:p>
            <a:pPr algn="l" marL="391337" indent="-195669" lvl="1">
              <a:lnSpc>
                <a:spcPts val="2537"/>
              </a:lnSpc>
              <a:buAutoNum type="arabicPeriod" startAt="1"/>
            </a:pPr>
            <a:r>
              <a:rPr lang="en-US" sz="1812">
                <a:solidFill>
                  <a:srgbClr val="000000"/>
                </a:solidFill>
                <a:latin typeface="Ansam"/>
                <a:ea typeface="Ansam"/>
                <a:cs typeface="Ansam"/>
                <a:sym typeface="Ansam"/>
              </a:rPr>
              <a:t>Social Media Engagement:</a:t>
            </a:r>
          </a:p>
          <a:p>
            <a:pPr algn="l" marL="782674" indent="-260891" lvl="2">
              <a:lnSpc>
                <a:spcPts val="2537"/>
              </a:lnSpc>
              <a:buFont typeface="Arial"/>
              <a:buChar char="⚬"/>
            </a:pPr>
            <a:r>
              <a:rPr lang="en-US" sz="1812">
                <a:solidFill>
                  <a:srgbClr val="000000"/>
                </a:solidFill>
                <a:latin typeface="Ansam"/>
                <a:ea typeface="Ansam"/>
                <a:cs typeface="Ansam"/>
                <a:sym typeface="Ansam"/>
              </a:rPr>
              <a:t>Metrics: Likes, comments, shares, hashtag usage (#DoveWellnessMoments, #FindYourPeaceWithDove), and follower growth.</a:t>
            </a:r>
          </a:p>
          <a:p>
            <a:pPr algn="l" marL="782674" indent="-260891" lvl="2">
              <a:lnSpc>
                <a:spcPts val="2537"/>
              </a:lnSpc>
              <a:buFont typeface="Arial"/>
              <a:buChar char="⚬"/>
            </a:pPr>
            <a:r>
              <a:rPr lang="en-US" sz="1812">
                <a:solidFill>
                  <a:srgbClr val="000000"/>
                </a:solidFill>
                <a:latin typeface="Ansam"/>
                <a:ea typeface="Ansam"/>
                <a:cs typeface="Ansam"/>
                <a:sym typeface="Ansam"/>
              </a:rPr>
              <a:t>Target: Achieve a 25% increase in engagement rates and 10,000 hashtag mentions within the first three months.</a:t>
            </a:r>
          </a:p>
          <a:p>
            <a:pPr algn="l" marL="391337" indent="-195669" lvl="1">
              <a:lnSpc>
                <a:spcPts val="2537"/>
              </a:lnSpc>
              <a:buAutoNum type="arabicPeriod" startAt="1"/>
            </a:pPr>
            <a:r>
              <a:rPr lang="en-US" sz="1812">
                <a:solidFill>
                  <a:srgbClr val="000000"/>
                </a:solidFill>
                <a:latin typeface="Ansam"/>
                <a:ea typeface="Ansam"/>
                <a:cs typeface="Ansam"/>
                <a:sym typeface="Ansam"/>
              </a:rPr>
              <a:t>Sales Growth:</a:t>
            </a:r>
          </a:p>
          <a:p>
            <a:pPr algn="l" marL="782674" indent="-260891" lvl="2">
              <a:lnSpc>
                <a:spcPts val="2537"/>
              </a:lnSpc>
              <a:buFont typeface="Arial"/>
              <a:buChar char="⚬"/>
            </a:pPr>
            <a:r>
              <a:rPr lang="en-US" sz="1812">
                <a:solidFill>
                  <a:srgbClr val="000000"/>
                </a:solidFill>
                <a:latin typeface="Ansam"/>
                <a:ea typeface="Ansam"/>
                <a:cs typeface="Ansam"/>
                <a:sym typeface="Ansam"/>
              </a:rPr>
              <a:t>Metrics: Monthly sales volume of “Relaxation &amp; Wellness” product lines.</a:t>
            </a:r>
          </a:p>
          <a:p>
            <a:pPr algn="l" marL="782674" indent="-260891" lvl="2">
              <a:lnSpc>
                <a:spcPts val="2537"/>
              </a:lnSpc>
              <a:buFont typeface="Arial"/>
              <a:buChar char="⚬"/>
            </a:pPr>
            <a:r>
              <a:rPr lang="en-US" sz="1812">
                <a:solidFill>
                  <a:srgbClr val="000000"/>
                </a:solidFill>
                <a:latin typeface="Ansam"/>
                <a:ea typeface="Ansam"/>
                <a:cs typeface="Ansam"/>
                <a:sym typeface="Ansam"/>
              </a:rPr>
              <a:t>Target: Drive a 15% increase in sales within six months.</a:t>
            </a:r>
          </a:p>
          <a:p>
            <a:pPr algn="l" marL="391337" indent="-195669" lvl="1">
              <a:lnSpc>
                <a:spcPts val="2537"/>
              </a:lnSpc>
              <a:buAutoNum type="arabicPeriod" startAt="1"/>
            </a:pPr>
            <a:r>
              <a:rPr lang="en-US" sz="1812">
                <a:solidFill>
                  <a:srgbClr val="000000"/>
                </a:solidFill>
                <a:latin typeface="Ansam"/>
                <a:ea typeface="Ansam"/>
                <a:cs typeface="Ansam"/>
                <a:sym typeface="Ansam"/>
              </a:rPr>
              <a:t>Event Participation:</a:t>
            </a:r>
          </a:p>
          <a:p>
            <a:pPr algn="l" marL="782674" indent="-260891" lvl="2">
              <a:lnSpc>
                <a:spcPts val="2537"/>
              </a:lnSpc>
              <a:buFont typeface="Arial"/>
              <a:buChar char="⚬"/>
            </a:pPr>
            <a:r>
              <a:rPr lang="en-US" sz="1812">
                <a:solidFill>
                  <a:srgbClr val="000000"/>
                </a:solidFill>
                <a:latin typeface="Ansam"/>
                <a:ea typeface="Ansam"/>
                <a:cs typeface="Ansam"/>
                <a:sym typeface="Ansam"/>
              </a:rPr>
              <a:t>Metrics: Number of attendees in virtual events (yoga sessions, meditation workshops).</a:t>
            </a:r>
          </a:p>
          <a:p>
            <a:pPr algn="l" marL="782674" indent="-260891" lvl="2">
              <a:lnSpc>
                <a:spcPts val="2537"/>
              </a:lnSpc>
              <a:buFont typeface="Arial"/>
              <a:buChar char="⚬"/>
            </a:pPr>
            <a:r>
              <a:rPr lang="en-US" sz="1812">
                <a:solidFill>
                  <a:srgbClr val="000000"/>
                </a:solidFill>
                <a:latin typeface="Ansam"/>
                <a:ea typeface="Ansam"/>
                <a:cs typeface="Ansam"/>
                <a:sym typeface="Ansam"/>
              </a:rPr>
              <a:t>Target: Secure at least 2,000 participants across all events.</a:t>
            </a:r>
          </a:p>
          <a:p>
            <a:pPr algn="l" marL="391337" indent="-195669" lvl="1">
              <a:lnSpc>
                <a:spcPts val="2537"/>
              </a:lnSpc>
              <a:buAutoNum type="arabicPeriod" startAt="1"/>
            </a:pPr>
            <a:r>
              <a:rPr lang="en-US" sz="1812">
                <a:solidFill>
                  <a:srgbClr val="000000"/>
                </a:solidFill>
                <a:latin typeface="Ansam"/>
                <a:ea typeface="Ansam"/>
                <a:cs typeface="Ansam"/>
                <a:sym typeface="Ansam"/>
              </a:rPr>
              <a:t>Customer Feedback:</a:t>
            </a:r>
          </a:p>
          <a:p>
            <a:pPr algn="l" marL="782674" indent="-260891" lvl="2">
              <a:lnSpc>
                <a:spcPts val="2537"/>
              </a:lnSpc>
              <a:buFont typeface="Arial"/>
              <a:buChar char="⚬"/>
            </a:pPr>
            <a:r>
              <a:rPr lang="en-US" sz="1812">
                <a:solidFill>
                  <a:srgbClr val="000000"/>
                </a:solidFill>
                <a:latin typeface="Ansam"/>
                <a:ea typeface="Ansam"/>
                <a:cs typeface="Ansam"/>
                <a:sym typeface="Ansam"/>
              </a:rPr>
              <a:t>Metrics: Net Promoter Score (NPS), product reviews, and survey responses.</a:t>
            </a:r>
          </a:p>
          <a:p>
            <a:pPr algn="l" marL="782674" indent="-260891" lvl="2">
              <a:lnSpc>
                <a:spcPts val="2537"/>
              </a:lnSpc>
              <a:buFont typeface="Arial"/>
              <a:buChar char="⚬"/>
            </a:pPr>
            <a:r>
              <a:rPr lang="en-US" sz="1812">
                <a:solidFill>
                  <a:srgbClr val="000000"/>
                </a:solidFill>
                <a:latin typeface="Ansam"/>
                <a:ea typeface="Ansam"/>
                <a:cs typeface="Ansam"/>
                <a:sym typeface="Ansam"/>
              </a:rPr>
              <a:t>Target: Maintain an NPS of 80 or higher and achieve a 90% positive feedback rate on product reviews.</a:t>
            </a:r>
          </a:p>
        </p:txBody>
      </p:sp>
      <p:sp>
        <p:nvSpPr>
          <p:cNvPr name="TextBox 20" id="20"/>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Metrics for Dove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aphicFrame>
        <p:nvGraphicFramePr>
          <p:cNvPr name="Table 16" id="16"/>
          <p:cNvGraphicFramePr>
            <a:graphicFrameLocks noGrp="true"/>
          </p:cNvGraphicFramePr>
          <p:nvPr/>
        </p:nvGraphicFramePr>
        <p:xfrm>
          <a:off x="2483391" y="2965795"/>
          <a:ext cx="13321218" cy="5591175"/>
        </p:xfrm>
        <a:graphic>
          <a:graphicData uri="http://schemas.openxmlformats.org/drawingml/2006/table">
            <a:tbl>
              <a:tblPr/>
              <a:tblGrid>
                <a:gridCol w="4440406"/>
                <a:gridCol w="4440406"/>
                <a:gridCol w="4440406"/>
              </a:tblGrid>
              <a:tr h="678587">
                <a:tc>
                  <a:txBody>
                    <a:bodyPr anchor="t" rtlCol="false"/>
                    <a:lstStyle/>
                    <a:p>
                      <a:pPr algn="ctr">
                        <a:lnSpc>
                          <a:spcPts val="2519"/>
                        </a:lnSpc>
                        <a:defRPr/>
                      </a:pPr>
                      <a:r>
                        <a:rPr lang="en-US" sz="1799" b="true">
                          <a:solidFill>
                            <a:srgbClr val="000000"/>
                          </a:solidFill>
                          <a:latin typeface="New Standard Bold"/>
                          <a:ea typeface="New Standard Bold"/>
                          <a:cs typeface="New Standard Bold"/>
                          <a:sym typeface="New Standard Bold"/>
                        </a:rPr>
                        <a:t>Expense Category</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BAAD6"/>
                    </a:solidFill>
                  </a:tcPr>
                </a:tc>
                <a:tc>
                  <a:txBody>
                    <a:bodyPr anchor="t" rtlCol="false"/>
                    <a:lstStyle/>
                    <a:p>
                      <a:pPr algn="ctr">
                        <a:lnSpc>
                          <a:spcPts val="2519"/>
                        </a:lnSpc>
                        <a:defRPr/>
                      </a:pPr>
                      <a:r>
                        <a:rPr lang="en-US" sz="1799" b="true">
                          <a:solidFill>
                            <a:srgbClr val="000000"/>
                          </a:solidFill>
                          <a:latin typeface="New Standard Bold"/>
                          <a:ea typeface="New Standard Bold"/>
                          <a:cs typeface="New Standard Bold"/>
                          <a:sym typeface="New Standard Bold"/>
                        </a:rPr>
                        <a:t>Estimated Cost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BAAD6"/>
                    </a:solidFill>
                  </a:tcPr>
                </a:tc>
                <a:tc>
                  <a:txBody>
                    <a:bodyPr anchor="t" rtlCol="false"/>
                    <a:lstStyle/>
                    <a:p>
                      <a:pPr algn="ctr">
                        <a:lnSpc>
                          <a:spcPts val="2519"/>
                        </a:lnSpc>
                        <a:defRPr/>
                      </a:pPr>
                      <a:r>
                        <a:rPr lang="en-US" sz="1799" b="true">
                          <a:solidFill>
                            <a:srgbClr val="000000"/>
                          </a:solidFill>
                          <a:latin typeface="New Standard Bold"/>
                          <a:ea typeface="New Standard Bold"/>
                          <a:cs typeface="New Standard Bold"/>
                          <a:sym typeface="New Standard Bold"/>
                        </a:rPr>
                        <a:t>Details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BAAD6"/>
                    </a:solidFill>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Digital Advertising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$20,000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Instagram, YouTube, TikTok campaigns.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Influencer Partnerships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$15,000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Collaborations with 10 influencers.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Virtual Events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$5,000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Hosting fees, instructor payments.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55756">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Content Creation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$10,000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Professional photography and video shoots.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Product Giveaways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$3,000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Kits for influencers and event attendees.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Miscellaneous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$2,000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Contingency fund.</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59472">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Total Budget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b="true">
                          <a:solidFill>
                            <a:srgbClr val="000000"/>
                          </a:solidFill>
                          <a:latin typeface="New Standard Bold"/>
                          <a:ea typeface="New Standard Bold"/>
                          <a:cs typeface="New Standard Bold"/>
                          <a:sym typeface="New Standard Bold"/>
                        </a:rPr>
                        <a:t>$55,000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marL="0" indent="0" lvl="0">
                        <a:lnSpc>
                          <a:spcPts val="2379"/>
                        </a:lnSpc>
                        <a:spcBef>
                          <a:spcPct val="0"/>
                        </a:spcBef>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2021875" y="1268101"/>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Budget estimates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2439865" y="4132468"/>
            <a:ext cx="13408269" cy="3694014"/>
            <a:chOff x="0" y="0"/>
            <a:chExt cx="3531396" cy="972909"/>
          </a:xfrm>
        </p:grpSpPr>
        <p:sp>
          <p:nvSpPr>
            <p:cNvPr name="Freeform 17" id="17"/>
            <p:cNvSpPr/>
            <p:nvPr/>
          </p:nvSpPr>
          <p:spPr>
            <a:xfrm flipH="false" flipV="false" rot="0">
              <a:off x="0" y="0"/>
              <a:ext cx="3531396" cy="972909"/>
            </a:xfrm>
            <a:custGeom>
              <a:avLst/>
              <a:gdLst/>
              <a:ahLst/>
              <a:cxnLst/>
              <a:rect r="r" b="b" t="t" l="l"/>
              <a:pathLst>
                <a:path h="972909" w="3531396">
                  <a:moveTo>
                    <a:pt x="29447" y="0"/>
                  </a:moveTo>
                  <a:lnTo>
                    <a:pt x="3501949" y="0"/>
                  </a:lnTo>
                  <a:cubicBezTo>
                    <a:pt x="3509759" y="0"/>
                    <a:pt x="3517249" y="3102"/>
                    <a:pt x="3522771" y="8625"/>
                  </a:cubicBezTo>
                  <a:cubicBezTo>
                    <a:pt x="3528294" y="14147"/>
                    <a:pt x="3531396" y="21637"/>
                    <a:pt x="3531396" y="29447"/>
                  </a:cubicBezTo>
                  <a:lnTo>
                    <a:pt x="3531396" y="943462"/>
                  </a:lnTo>
                  <a:cubicBezTo>
                    <a:pt x="3531396" y="951271"/>
                    <a:pt x="3528294" y="958762"/>
                    <a:pt x="3522771" y="964284"/>
                  </a:cubicBezTo>
                  <a:cubicBezTo>
                    <a:pt x="3517249" y="969806"/>
                    <a:pt x="3509759" y="972909"/>
                    <a:pt x="3501949" y="972909"/>
                  </a:cubicBezTo>
                  <a:lnTo>
                    <a:pt x="29447" y="972909"/>
                  </a:lnTo>
                  <a:cubicBezTo>
                    <a:pt x="21637" y="972909"/>
                    <a:pt x="14147" y="969806"/>
                    <a:pt x="8625" y="964284"/>
                  </a:cubicBezTo>
                  <a:cubicBezTo>
                    <a:pt x="3102" y="958762"/>
                    <a:pt x="0" y="951271"/>
                    <a:pt x="0" y="943462"/>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3531396" cy="1001484"/>
            </a:xfrm>
            <a:prstGeom prst="rect">
              <a:avLst/>
            </a:prstGeom>
          </p:spPr>
          <p:txBody>
            <a:bodyPr anchor="ctr" rtlCol="false" tIns="50800" lIns="50800" bIns="50800" rIns="50800"/>
            <a:lstStyle/>
            <a:p>
              <a:pPr algn="ctr">
                <a:lnSpc>
                  <a:spcPts val="2281"/>
                </a:lnSpc>
              </a:pPr>
            </a:p>
          </p:txBody>
        </p:sp>
      </p:grpSp>
      <p:sp>
        <p:nvSpPr>
          <p:cNvPr name="TextBox 19" id="19"/>
          <p:cNvSpPr txBox="true"/>
          <p:nvPr/>
        </p:nvSpPr>
        <p:spPr>
          <a:xfrm rot="0">
            <a:off x="2857855" y="4937757"/>
            <a:ext cx="12572289" cy="2026285"/>
          </a:xfrm>
          <a:prstGeom prst="rect">
            <a:avLst/>
          </a:prstGeom>
        </p:spPr>
        <p:txBody>
          <a:bodyPr anchor="t" rtlCol="false" tIns="0" lIns="0" bIns="0" rIns="0">
            <a:spAutoFit/>
          </a:bodyPr>
          <a:lstStyle/>
          <a:p>
            <a:pPr algn="l">
              <a:lnSpc>
                <a:spcPts val="3640"/>
              </a:lnSpc>
            </a:pPr>
            <a:r>
              <a:rPr lang="en-US" sz="2600">
                <a:solidFill>
                  <a:srgbClr val="000000"/>
                </a:solidFill>
                <a:latin typeface="Ansam"/>
                <a:ea typeface="Ansam"/>
                <a:cs typeface="Ansam"/>
                <a:sym typeface="Ansam"/>
              </a:rPr>
              <a:t>Expected Return on Investment (ROI)</a:t>
            </a:r>
          </a:p>
          <a:p>
            <a:pPr algn="l">
              <a:lnSpc>
                <a:spcPts val="3640"/>
              </a:lnSpc>
            </a:pPr>
          </a:p>
          <a:p>
            <a:pPr algn="l">
              <a:lnSpc>
                <a:spcPts val="2940"/>
              </a:lnSpc>
            </a:pPr>
            <a:r>
              <a:rPr lang="en-US" sz="2100">
                <a:solidFill>
                  <a:srgbClr val="000000"/>
                </a:solidFill>
                <a:latin typeface="Ansam"/>
                <a:ea typeface="Ansam"/>
                <a:cs typeface="Ansam"/>
                <a:sym typeface="Ansam"/>
              </a:rPr>
              <a:t>Projected Revenue Increase: $100,000 in additional sales over six months.</a:t>
            </a:r>
          </a:p>
          <a:p>
            <a:pPr algn="l">
              <a:lnSpc>
                <a:spcPts val="2940"/>
              </a:lnSpc>
            </a:pPr>
            <a:r>
              <a:rPr lang="en-US" sz="2100">
                <a:solidFill>
                  <a:srgbClr val="000000"/>
                </a:solidFill>
                <a:latin typeface="Ansam"/>
                <a:ea typeface="Ansam"/>
                <a:cs typeface="Ansam"/>
                <a:sym typeface="Ansam"/>
              </a:rPr>
              <a:t>ROI Calculation: ROI = [(Revenue Increase - Campaign Cost) / Campaign Cost] × 100 = [($100,000 - $55,000) / $55,000] × 100 = 81.8% ROI</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grpSp>
        <p:nvGrpSpPr>
          <p:cNvPr name="Group 16" id="16"/>
          <p:cNvGrpSpPr/>
          <p:nvPr/>
        </p:nvGrpSpPr>
        <p:grpSpPr>
          <a:xfrm rot="0">
            <a:off x="1885946" y="2904395"/>
            <a:ext cx="14555674" cy="5258395"/>
            <a:chOff x="0" y="0"/>
            <a:chExt cx="3833593" cy="1384927"/>
          </a:xfrm>
        </p:grpSpPr>
        <p:sp>
          <p:nvSpPr>
            <p:cNvPr name="Freeform 17" id="17"/>
            <p:cNvSpPr/>
            <p:nvPr/>
          </p:nvSpPr>
          <p:spPr>
            <a:xfrm flipH="false" flipV="false" rot="0">
              <a:off x="0" y="0"/>
              <a:ext cx="3833593" cy="1384927"/>
            </a:xfrm>
            <a:custGeom>
              <a:avLst/>
              <a:gdLst/>
              <a:ahLst/>
              <a:cxnLst/>
              <a:rect r="r" b="b" t="t" l="l"/>
              <a:pathLst>
                <a:path h="1384927" w="3833593">
                  <a:moveTo>
                    <a:pt x="27126" y="0"/>
                  </a:moveTo>
                  <a:lnTo>
                    <a:pt x="3806467" y="0"/>
                  </a:lnTo>
                  <a:cubicBezTo>
                    <a:pt x="3821449" y="0"/>
                    <a:pt x="3833593" y="12145"/>
                    <a:pt x="3833593" y="27126"/>
                  </a:cubicBezTo>
                  <a:lnTo>
                    <a:pt x="3833593" y="1357801"/>
                  </a:lnTo>
                  <a:cubicBezTo>
                    <a:pt x="3833593" y="1372782"/>
                    <a:pt x="3821449" y="1384927"/>
                    <a:pt x="3806467" y="1384927"/>
                  </a:cubicBezTo>
                  <a:lnTo>
                    <a:pt x="27126" y="1384927"/>
                  </a:lnTo>
                  <a:cubicBezTo>
                    <a:pt x="12145" y="1384927"/>
                    <a:pt x="0" y="1372782"/>
                    <a:pt x="0" y="1357801"/>
                  </a:cubicBezTo>
                  <a:lnTo>
                    <a:pt x="0" y="27126"/>
                  </a:lnTo>
                  <a:cubicBezTo>
                    <a:pt x="0" y="12145"/>
                    <a:pt x="12145" y="0"/>
                    <a:pt x="27126" y="0"/>
                  </a:cubicBezTo>
                  <a:close/>
                </a:path>
              </a:pathLst>
            </a:custGeom>
            <a:solidFill>
              <a:srgbClr val="FFFFFF"/>
            </a:solidFill>
            <a:ln w="66675" cap="rnd">
              <a:solidFill>
                <a:srgbClr val="D4BC68"/>
              </a:solidFill>
              <a:prstDash val="solid"/>
              <a:round/>
            </a:ln>
          </p:spPr>
        </p:sp>
        <p:sp>
          <p:nvSpPr>
            <p:cNvPr name="TextBox 18" id="18"/>
            <p:cNvSpPr txBox="true"/>
            <p:nvPr/>
          </p:nvSpPr>
          <p:spPr>
            <a:xfrm>
              <a:off x="0" y="-28575"/>
              <a:ext cx="3833593" cy="1413502"/>
            </a:xfrm>
            <a:prstGeom prst="rect">
              <a:avLst/>
            </a:prstGeom>
          </p:spPr>
          <p:txBody>
            <a:bodyPr anchor="ctr" rtlCol="false" tIns="50800" lIns="50800" bIns="50800" rIns="50800"/>
            <a:lstStyle/>
            <a:p>
              <a:pPr algn="ctr">
                <a:lnSpc>
                  <a:spcPts val="2281"/>
                </a:lnSpc>
              </a:pPr>
            </a:p>
          </p:txBody>
        </p:sp>
      </p:grpSp>
      <p:sp>
        <p:nvSpPr>
          <p:cNvPr name="TextBox 19" id="19"/>
          <p:cNvSpPr txBox="true"/>
          <p:nvPr/>
        </p:nvSpPr>
        <p:spPr>
          <a:xfrm rot="0">
            <a:off x="2021875" y="1476933"/>
            <a:ext cx="14244249" cy="1030580"/>
          </a:xfrm>
          <a:prstGeom prst="rect">
            <a:avLst/>
          </a:prstGeom>
        </p:spPr>
        <p:txBody>
          <a:bodyPr anchor="t" rtlCol="false" tIns="0" lIns="0" bIns="0" rIns="0">
            <a:spAutoFit/>
          </a:bodyPr>
          <a:lstStyle/>
          <a:p>
            <a:pPr algn="l" marL="0" indent="0" lvl="0">
              <a:lnSpc>
                <a:spcPts val="8550"/>
              </a:lnSpc>
              <a:spcBef>
                <a:spcPct val="0"/>
              </a:spcBef>
            </a:pPr>
            <a:r>
              <a:rPr lang="en-US" sz="5700" spc="39">
                <a:solidFill>
                  <a:srgbClr val="7B629A"/>
                </a:solidFill>
                <a:latin typeface="Stars &amp; Love"/>
                <a:ea typeface="Stars &amp; Love"/>
                <a:cs typeface="Stars &amp; Love"/>
                <a:sym typeface="Stars &amp; Love"/>
              </a:rPr>
              <a:t>References</a:t>
            </a:r>
          </a:p>
        </p:txBody>
      </p:sp>
      <p:sp>
        <p:nvSpPr>
          <p:cNvPr name="TextBox 20" id="20"/>
          <p:cNvSpPr txBox="true"/>
          <p:nvPr/>
        </p:nvSpPr>
        <p:spPr>
          <a:xfrm rot="0">
            <a:off x="2292435" y="3184350"/>
            <a:ext cx="13742695" cy="4709475"/>
          </a:xfrm>
          <a:prstGeom prst="rect">
            <a:avLst/>
          </a:prstGeom>
        </p:spPr>
        <p:txBody>
          <a:bodyPr anchor="t" rtlCol="false" tIns="0" lIns="0" bIns="0" rIns="0">
            <a:spAutoFit/>
          </a:bodyPr>
          <a:lstStyle/>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McKinsey &amp; Company. (2024). </a:t>
            </a:r>
            <a:r>
              <a:rPr lang="en-US" sz="1712" i="true">
                <a:solidFill>
                  <a:srgbClr val="000000"/>
                </a:solidFill>
                <a:latin typeface="New Standard Italics"/>
                <a:ea typeface="New Standard Italics"/>
                <a:cs typeface="New Standard Italics"/>
                <a:sym typeface="New Standard Italics"/>
              </a:rPr>
              <a:t>The trends defining the $1.8 trillion global wellness market in 2024.</a:t>
            </a:r>
            <a:r>
              <a:rPr lang="en-US" sz="1712">
                <a:solidFill>
                  <a:srgbClr val="000000"/>
                </a:solidFill>
                <a:latin typeface="New Standard"/>
                <a:ea typeface="New Standard"/>
                <a:cs typeface="New Standard"/>
                <a:sym typeface="New Standard"/>
              </a:rPr>
              <a:t> Retrieved from https://www.mckinsey.com</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 StartupTalky. (n.d.). </a:t>
            </a:r>
            <a:r>
              <a:rPr lang="en-US" sz="1712" i="true">
                <a:solidFill>
                  <a:srgbClr val="000000"/>
                </a:solidFill>
                <a:latin typeface="New Standard Italics"/>
                <a:ea typeface="New Standard Italics"/>
                <a:cs typeface="New Standard Italics"/>
                <a:sym typeface="New Standard Italics"/>
              </a:rPr>
              <a:t>Dove marketing strategy - How it stands out among its competitors.</a:t>
            </a:r>
            <a:r>
              <a:rPr lang="en-US" sz="1712">
                <a:solidFill>
                  <a:srgbClr val="000000"/>
                </a:solidFill>
                <a:latin typeface="New Standard"/>
                <a:ea typeface="New Standard"/>
                <a:cs typeface="New Standard"/>
                <a:sym typeface="New Standard"/>
              </a:rPr>
              <a:t> Retrieved from https://startuptalky.com</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Course Sidekick. (n.d.). </a:t>
            </a:r>
            <a:r>
              <a:rPr lang="en-US" sz="1712" i="true">
                <a:solidFill>
                  <a:srgbClr val="000000"/>
                </a:solidFill>
                <a:latin typeface="New Standard Italics"/>
                <a:ea typeface="New Standard Italics"/>
                <a:cs typeface="New Standard Italics"/>
                <a:sym typeface="New Standard Italics"/>
              </a:rPr>
              <a:t>Analyzing Dove: A comprehensive five C analysis.</a:t>
            </a:r>
            <a:r>
              <a:rPr lang="en-US" sz="1712">
                <a:solidFill>
                  <a:srgbClr val="000000"/>
                </a:solidFill>
                <a:latin typeface="New Standard"/>
                <a:ea typeface="New Standard"/>
                <a:cs typeface="New Standard"/>
                <a:sym typeface="New Standard"/>
              </a:rPr>
              <a:t> Retrieved from https://www.coursesidekick.com</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IIDE. (2024). </a:t>
            </a:r>
            <a:r>
              <a:rPr lang="en-US" sz="1712" i="true">
                <a:solidFill>
                  <a:srgbClr val="000000"/>
                </a:solidFill>
                <a:latin typeface="New Standard Italics"/>
                <a:ea typeface="New Standard Italics"/>
                <a:cs typeface="New Standard Italics"/>
                <a:sym typeface="New Standard Italics"/>
              </a:rPr>
              <a:t>Exclusive marketing strategy of Dove in detail</a:t>
            </a:r>
            <a:r>
              <a:rPr lang="en-US" sz="1712">
                <a:solidFill>
                  <a:srgbClr val="000000"/>
                </a:solidFill>
                <a:latin typeface="New Standard"/>
                <a:ea typeface="New Standard"/>
                <a:cs typeface="New Standard"/>
                <a:sym typeface="New Standard"/>
              </a:rPr>
              <a:t>. Retrieved from https://iide.co</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Syracuse University. (n.d.). </a:t>
            </a:r>
            <a:r>
              <a:rPr lang="en-US" sz="1712" i="true">
                <a:solidFill>
                  <a:srgbClr val="000000"/>
                </a:solidFill>
                <a:latin typeface="New Standard Italics"/>
                <a:ea typeface="New Standard Italics"/>
                <a:cs typeface="New Standard Italics"/>
                <a:sym typeface="New Standard Italics"/>
              </a:rPr>
              <a:t>The effectiveness of the Dove Campaign for Real Beauty in terms of brand building.</a:t>
            </a:r>
            <a:r>
              <a:rPr lang="en-US" sz="1712">
                <a:solidFill>
                  <a:srgbClr val="000000"/>
                </a:solidFill>
                <a:latin typeface="New Standard"/>
                <a:ea typeface="New Standard"/>
                <a:cs typeface="New Standard"/>
                <a:sym typeface="New Standard"/>
              </a:rPr>
              <a:t> Retrieved from https://surface.syr.edu</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Cal Poly Digital Commons. (n.d.). </a:t>
            </a:r>
            <a:r>
              <a:rPr lang="en-US" sz="1712" i="true">
                <a:solidFill>
                  <a:srgbClr val="000000"/>
                </a:solidFill>
                <a:latin typeface="New Standard Italics"/>
                <a:ea typeface="New Standard Italics"/>
                <a:cs typeface="New Standard Italics"/>
                <a:sym typeface="New Standard Italics"/>
              </a:rPr>
              <a:t>The Dove Real Beauty campaign: How does it wash.</a:t>
            </a:r>
            <a:r>
              <a:rPr lang="en-US" sz="1712">
                <a:solidFill>
                  <a:srgbClr val="000000"/>
                </a:solidFill>
                <a:latin typeface="New Standard"/>
                <a:ea typeface="New Standard"/>
                <a:cs typeface="New Standard"/>
                <a:sym typeface="New Standard"/>
              </a:rPr>
              <a:t> Retrieved from https://digitalcommons.calpoly.edu</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Dove. (n.d.). </a:t>
            </a:r>
            <a:r>
              <a:rPr lang="en-US" sz="1712" i="true">
                <a:solidFill>
                  <a:srgbClr val="000000"/>
                </a:solidFill>
                <a:latin typeface="New Standard Italics"/>
                <a:ea typeface="New Standard Italics"/>
                <a:cs typeface="New Standard Italics"/>
                <a:sym typeface="New Standard Italics"/>
              </a:rPr>
              <a:t>Dove care campaigns in action. </a:t>
            </a:r>
            <a:r>
              <a:rPr lang="en-US" sz="1712">
                <a:solidFill>
                  <a:srgbClr val="000000"/>
                </a:solidFill>
                <a:latin typeface="New Standard"/>
                <a:ea typeface="New Standard"/>
                <a:cs typeface="New Standard"/>
                <a:sym typeface="New Standard"/>
              </a:rPr>
              <a:t>Retrieved from https://www.dove.com</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ResearchGate. (n.d.). </a:t>
            </a:r>
            <a:r>
              <a:rPr lang="en-US" sz="1712" i="true">
                <a:solidFill>
                  <a:srgbClr val="000000"/>
                </a:solidFill>
                <a:latin typeface="New Standard Italics"/>
                <a:ea typeface="New Standard Italics"/>
                <a:cs typeface="New Standard Italics"/>
                <a:sym typeface="New Standard Italics"/>
              </a:rPr>
              <a:t>The effectiveness of Dove Campaign for Real Beauty in affecting customers' purchase decision toward Dove products.</a:t>
            </a:r>
            <a:r>
              <a:rPr lang="en-US" sz="1712">
                <a:solidFill>
                  <a:srgbClr val="000000"/>
                </a:solidFill>
                <a:latin typeface="New Standard"/>
                <a:ea typeface="New Standard"/>
                <a:cs typeface="New Standard"/>
                <a:sym typeface="New Standard"/>
              </a:rPr>
              <a:t> Retrieved from </a:t>
            </a:r>
            <a:r>
              <a:rPr lang="en-US" sz="1712" u="sng">
                <a:solidFill>
                  <a:srgbClr val="000000"/>
                </a:solidFill>
                <a:latin typeface="New Standard"/>
                <a:ea typeface="New Standard"/>
                <a:cs typeface="New Standard"/>
                <a:sym typeface="New Standard"/>
                <a:hlinkClick r:id="rId6" tooltip="https://www.researchgate.net/publication/354851557_THE_EFFECTIVENESS_OF_DOVE_CAMPAIGN_FOR_REAL_BEAUTY_IN_AFFECTING_CUSTOMERS%27_PURCHASE_DECISION_TOWARD_DOVE_PRODUCTS"/>
              </a:rPr>
              <a:t>https://www.researchgate.net</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Medium. (n.d.). </a:t>
            </a:r>
            <a:r>
              <a:rPr lang="en-US" sz="1712" i="true">
                <a:solidFill>
                  <a:srgbClr val="000000"/>
                </a:solidFill>
                <a:latin typeface="New Standard Italics"/>
                <a:ea typeface="New Standard Italics"/>
                <a:cs typeface="New Standard Italics"/>
                <a:sym typeface="New Standard Italics"/>
              </a:rPr>
              <a:t>How Dove created one of the most efficient marketing campaigns on record. </a:t>
            </a:r>
            <a:r>
              <a:rPr lang="en-US" sz="1712">
                <a:solidFill>
                  <a:srgbClr val="000000"/>
                </a:solidFill>
                <a:latin typeface="New Standard"/>
                <a:ea typeface="New Standard"/>
                <a:cs typeface="New Standard"/>
                <a:sym typeface="New Standard"/>
              </a:rPr>
              <a:t>Retrieved from https://medium.com</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Statista. (2023). </a:t>
            </a:r>
            <a:r>
              <a:rPr lang="en-US" sz="1712" i="true">
                <a:solidFill>
                  <a:srgbClr val="000000"/>
                </a:solidFill>
                <a:latin typeface="New Standard Italics"/>
                <a:ea typeface="New Standard Italics"/>
                <a:cs typeface="New Standard Italics"/>
                <a:sym typeface="New Standard Italics"/>
              </a:rPr>
              <a:t>Skin care market in Canada.</a:t>
            </a:r>
            <a:r>
              <a:rPr lang="en-US" sz="1712">
                <a:solidFill>
                  <a:srgbClr val="000000"/>
                </a:solidFill>
                <a:latin typeface="New Standard"/>
                <a:ea typeface="New Standard"/>
                <a:cs typeface="New Standard"/>
                <a:sym typeface="New Standard"/>
              </a:rPr>
              <a:t> Statista. https://www.statista.com/outlook/cmo/beauty-personal-care/skin-care/canada</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Statista. (2023). </a:t>
            </a:r>
            <a:r>
              <a:rPr lang="en-US" sz="1712" i="true">
                <a:solidFill>
                  <a:srgbClr val="000000"/>
                </a:solidFill>
                <a:latin typeface="New Standard Italics"/>
                <a:ea typeface="New Standard Italics"/>
                <a:cs typeface="New Standard Italics"/>
                <a:sym typeface="New Standard Italics"/>
              </a:rPr>
              <a:t>Beauty &amp; personal care market in Canada.</a:t>
            </a:r>
            <a:r>
              <a:rPr lang="en-US" sz="1712">
                <a:solidFill>
                  <a:srgbClr val="000000"/>
                </a:solidFill>
                <a:latin typeface="New Standard"/>
                <a:ea typeface="New Standard"/>
                <a:cs typeface="New Standard"/>
                <a:sym typeface="New Standard"/>
              </a:rPr>
              <a:t> Statista. https://www.statista.com/outlook/cmo/beauty-personal-care/canada</a:t>
            </a:r>
          </a:p>
          <a:p>
            <a:pPr algn="l" marL="369748" indent="-184874" lvl="1">
              <a:lnSpc>
                <a:spcPts val="2397"/>
              </a:lnSpc>
              <a:buAutoNum type="arabicPeriod" startAt="1"/>
            </a:pPr>
            <a:r>
              <a:rPr lang="en-US" sz="1712">
                <a:solidFill>
                  <a:srgbClr val="000000"/>
                </a:solidFill>
                <a:latin typeface="New Standard"/>
                <a:ea typeface="New Standard"/>
                <a:cs typeface="New Standard"/>
                <a:sym typeface="New Standard"/>
              </a:rPr>
              <a:t>Fortune Business Insights. (2023). </a:t>
            </a:r>
            <a:r>
              <a:rPr lang="en-US" sz="1712" i="true">
                <a:solidFill>
                  <a:srgbClr val="000000"/>
                </a:solidFill>
                <a:latin typeface="New Standard Italics"/>
                <a:ea typeface="New Standard Italics"/>
                <a:cs typeface="New Standard Italics"/>
                <a:sym typeface="New Standard Italics"/>
              </a:rPr>
              <a:t>Skincare market. Fortune Business Insights. </a:t>
            </a:r>
            <a:r>
              <a:rPr lang="en-US" sz="1712">
                <a:solidFill>
                  <a:srgbClr val="000000"/>
                </a:solidFill>
                <a:latin typeface="New Standard"/>
                <a:ea typeface="New Standard"/>
                <a:cs typeface="New Standard"/>
                <a:sym typeface="New Standard"/>
              </a:rPr>
              <a:t>https://www.fortunebusinessinsights.com/skin-care-market-10254</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3057555"/>
            <a:ext cx="14244249" cy="3609914"/>
          </a:xfrm>
          <a:prstGeom prst="rect">
            <a:avLst/>
          </a:prstGeom>
        </p:spPr>
        <p:txBody>
          <a:bodyPr anchor="t" rtlCol="false" tIns="0" lIns="0" bIns="0" rIns="0">
            <a:spAutoFit/>
          </a:bodyPr>
          <a:lstStyle/>
          <a:p>
            <a:pPr algn="ctr" marL="0" indent="0" lvl="0">
              <a:lnSpc>
                <a:spcPts val="30000"/>
              </a:lnSpc>
              <a:spcBef>
                <a:spcPct val="0"/>
              </a:spcBef>
            </a:pPr>
            <a:r>
              <a:rPr lang="en-US" sz="20000" spc="140">
                <a:solidFill>
                  <a:srgbClr val="7B629A"/>
                </a:solidFill>
                <a:latin typeface="Stars &amp; Love"/>
                <a:ea typeface="Stars &amp; Love"/>
                <a:cs typeface="Stars &amp; Love"/>
                <a:sym typeface="Stars &amp; Love"/>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176967"/>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Situational Analysis</a:t>
            </a:r>
          </a:p>
        </p:txBody>
      </p:sp>
      <p:grpSp>
        <p:nvGrpSpPr>
          <p:cNvPr name="Group 17" id="17"/>
          <p:cNvGrpSpPr/>
          <p:nvPr/>
        </p:nvGrpSpPr>
        <p:grpSpPr>
          <a:xfrm rot="0">
            <a:off x="2021875" y="3392462"/>
            <a:ext cx="3535532" cy="4696536"/>
            <a:chOff x="0" y="0"/>
            <a:chExt cx="4714043" cy="6262048"/>
          </a:xfrm>
        </p:grpSpPr>
        <p:grpSp>
          <p:nvGrpSpPr>
            <p:cNvPr name="Group 18" id="18"/>
            <p:cNvGrpSpPr/>
            <p:nvPr/>
          </p:nvGrpSpPr>
          <p:grpSpPr>
            <a:xfrm rot="0">
              <a:off x="0" y="636652"/>
              <a:ext cx="4714043" cy="5625396"/>
              <a:chOff x="0" y="0"/>
              <a:chExt cx="931169" cy="1111189"/>
            </a:xfrm>
          </p:grpSpPr>
          <p:sp>
            <p:nvSpPr>
              <p:cNvPr name="Freeform 19" id="19"/>
              <p:cNvSpPr/>
              <p:nvPr/>
            </p:nvSpPr>
            <p:spPr>
              <a:xfrm flipH="false" flipV="false" rot="0">
                <a:off x="0" y="0"/>
                <a:ext cx="931169" cy="1111189"/>
              </a:xfrm>
              <a:custGeom>
                <a:avLst/>
                <a:gdLst/>
                <a:ahLst/>
                <a:cxnLst/>
                <a:rect r="r" b="b" t="t" l="l"/>
                <a:pathLst>
                  <a:path h="1111189" w="931169">
                    <a:moveTo>
                      <a:pt x="111677" y="0"/>
                    </a:moveTo>
                    <a:lnTo>
                      <a:pt x="819492" y="0"/>
                    </a:lnTo>
                    <a:cubicBezTo>
                      <a:pt x="849110" y="0"/>
                      <a:pt x="877516" y="11766"/>
                      <a:pt x="898460" y="32709"/>
                    </a:cubicBezTo>
                    <a:cubicBezTo>
                      <a:pt x="919403" y="53653"/>
                      <a:pt x="931169" y="82058"/>
                      <a:pt x="931169" y="111677"/>
                    </a:cubicBezTo>
                    <a:lnTo>
                      <a:pt x="931169" y="999512"/>
                    </a:lnTo>
                    <a:cubicBezTo>
                      <a:pt x="931169" y="1029131"/>
                      <a:pt x="919403" y="1057536"/>
                      <a:pt x="898460" y="1078480"/>
                    </a:cubicBezTo>
                    <a:cubicBezTo>
                      <a:pt x="877516" y="1099423"/>
                      <a:pt x="849110" y="1111189"/>
                      <a:pt x="819492" y="1111189"/>
                    </a:cubicBezTo>
                    <a:lnTo>
                      <a:pt x="111677" y="1111189"/>
                    </a:lnTo>
                    <a:cubicBezTo>
                      <a:pt x="82058" y="1111189"/>
                      <a:pt x="53653" y="1099423"/>
                      <a:pt x="32709" y="1078480"/>
                    </a:cubicBezTo>
                    <a:cubicBezTo>
                      <a:pt x="11766" y="1057536"/>
                      <a:pt x="0" y="1029131"/>
                      <a:pt x="0" y="999512"/>
                    </a:cubicBezTo>
                    <a:lnTo>
                      <a:pt x="0" y="111677"/>
                    </a:lnTo>
                    <a:cubicBezTo>
                      <a:pt x="0" y="82058"/>
                      <a:pt x="11766" y="53653"/>
                      <a:pt x="32709" y="32709"/>
                    </a:cubicBezTo>
                    <a:cubicBezTo>
                      <a:pt x="53653" y="11766"/>
                      <a:pt x="82058" y="0"/>
                      <a:pt x="11167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931169" cy="1139764"/>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562478" y="1784479"/>
              <a:ext cx="3589088" cy="36180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Increased Focus on Self-Care</a:t>
              </a:r>
            </a:p>
            <a:p>
              <a:pPr algn="l" marL="474984" indent="-237492" lvl="1">
                <a:lnSpc>
                  <a:spcPts val="3080"/>
                </a:lnSpc>
                <a:buFont typeface="Arial"/>
                <a:buChar char="•"/>
              </a:pPr>
              <a:r>
                <a:rPr lang="en-US" sz="2200">
                  <a:solidFill>
                    <a:srgbClr val="000000"/>
                  </a:solidFill>
                  <a:latin typeface="Ansam"/>
                  <a:ea typeface="Ansam"/>
                  <a:cs typeface="Ansam"/>
                  <a:sym typeface="Ansam"/>
                </a:rPr>
                <a:t>Cultural Trends</a:t>
              </a:r>
            </a:p>
            <a:p>
              <a:pPr algn="l" marL="474984" indent="-237492" lvl="1">
                <a:lnSpc>
                  <a:spcPts val="3080"/>
                </a:lnSpc>
                <a:buFont typeface="Arial"/>
                <a:buChar char="•"/>
              </a:pPr>
              <a:r>
                <a:rPr lang="en-US" sz="2200">
                  <a:solidFill>
                    <a:srgbClr val="000000"/>
                  </a:solidFill>
                  <a:latin typeface="Ansam"/>
                  <a:ea typeface="Ansam"/>
                  <a:cs typeface="Ansam"/>
                  <a:sym typeface="Ansam"/>
                </a:rPr>
                <a:t>Health Consciousness</a:t>
              </a:r>
            </a:p>
            <a:p>
              <a:pPr algn="l" marL="474984" indent="-237492" lvl="1">
                <a:lnSpc>
                  <a:spcPts val="3080"/>
                </a:lnSpc>
                <a:buFont typeface="Arial"/>
                <a:buChar char="•"/>
              </a:pPr>
              <a:r>
                <a:rPr lang="en-US" sz="2200">
                  <a:solidFill>
                    <a:srgbClr val="000000"/>
                  </a:solidFill>
                  <a:latin typeface="Ansam"/>
                  <a:ea typeface="Ansam"/>
                  <a:cs typeface="Ansam"/>
                  <a:sym typeface="Ansam"/>
                </a:rPr>
                <a:t>Lifestyle Changes</a:t>
              </a:r>
            </a:p>
          </p:txBody>
        </p:sp>
        <p:grpSp>
          <p:nvGrpSpPr>
            <p:cNvPr name="Group 22" id="22"/>
            <p:cNvGrpSpPr/>
            <p:nvPr/>
          </p:nvGrpSpPr>
          <p:grpSpPr>
            <a:xfrm rot="0">
              <a:off x="487305" y="0"/>
              <a:ext cx="3742225" cy="1273304"/>
              <a:chOff x="0" y="0"/>
              <a:chExt cx="920243" cy="313115"/>
            </a:xfrm>
          </p:grpSpPr>
          <p:sp>
            <p:nvSpPr>
              <p:cNvPr name="Freeform 23" id="23"/>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4" id="24"/>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25" id="25"/>
            <p:cNvSpPr txBox="true"/>
            <p:nvPr/>
          </p:nvSpPr>
          <p:spPr>
            <a:xfrm rot="0">
              <a:off x="909901" y="352821"/>
              <a:ext cx="289424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SOCIAL</a:t>
              </a:r>
            </a:p>
          </p:txBody>
        </p:sp>
      </p:grpSp>
      <p:grpSp>
        <p:nvGrpSpPr>
          <p:cNvPr name="Group 26" id="26"/>
          <p:cNvGrpSpPr/>
          <p:nvPr/>
        </p:nvGrpSpPr>
        <p:grpSpPr>
          <a:xfrm rot="0">
            <a:off x="7387255" y="3392462"/>
            <a:ext cx="3535532" cy="4696536"/>
            <a:chOff x="0" y="0"/>
            <a:chExt cx="4714043" cy="6262048"/>
          </a:xfrm>
        </p:grpSpPr>
        <p:grpSp>
          <p:nvGrpSpPr>
            <p:cNvPr name="Group 27" id="27"/>
            <p:cNvGrpSpPr/>
            <p:nvPr/>
          </p:nvGrpSpPr>
          <p:grpSpPr>
            <a:xfrm rot="0">
              <a:off x="0" y="636652"/>
              <a:ext cx="4714043" cy="5625396"/>
              <a:chOff x="0" y="0"/>
              <a:chExt cx="931169" cy="1111189"/>
            </a:xfrm>
          </p:grpSpPr>
          <p:sp>
            <p:nvSpPr>
              <p:cNvPr name="Freeform 28" id="28"/>
              <p:cNvSpPr/>
              <p:nvPr/>
            </p:nvSpPr>
            <p:spPr>
              <a:xfrm flipH="false" flipV="false" rot="0">
                <a:off x="0" y="0"/>
                <a:ext cx="931169" cy="1111189"/>
              </a:xfrm>
              <a:custGeom>
                <a:avLst/>
                <a:gdLst/>
                <a:ahLst/>
                <a:cxnLst/>
                <a:rect r="r" b="b" t="t" l="l"/>
                <a:pathLst>
                  <a:path h="1111189" w="931169">
                    <a:moveTo>
                      <a:pt x="111677" y="0"/>
                    </a:moveTo>
                    <a:lnTo>
                      <a:pt x="819492" y="0"/>
                    </a:lnTo>
                    <a:cubicBezTo>
                      <a:pt x="849110" y="0"/>
                      <a:pt x="877516" y="11766"/>
                      <a:pt x="898460" y="32709"/>
                    </a:cubicBezTo>
                    <a:cubicBezTo>
                      <a:pt x="919403" y="53653"/>
                      <a:pt x="931169" y="82058"/>
                      <a:pt x="931169" y="111677"/>
                    </a:cubicBezTo>
                    <a:lnTo>
                      <a:pt x="931169" y="999512"/>
                    </a:lnTo>
                    <a:cubicBezTo>
                      <a:pt x="931169" y="1029131"/>
                      <a:pt x="919403" y="1057536"/>
                      <a:pt x="898460" y="1078480"/>
                    </a:cubicBezTo>
                    <a:cubicBezTo>
                      <a:pt x="877516" y="1099423"/>
                      <a:pt x="849110" y="1111189"/>
                      <a:pt x="819492" y="1111189"/>
                    </a:cubicBezTo>
                    <a:lnTo>
                      <a:pt x="111677" y="1111189"/>
                    </a:lnTo>
                    <a:cubicBezTo>
                      <a:pt x="82058" y="1111189"/>
                      <a:pt x="53653" y="1099423"/>
                      <a:pt x="32709" y="1078480"/>
                    </a:cubicBezTo>
                    <a:cubicBezTo>
                      <a:pt x="11766" y="1057536"/>
                      <a:pt x="0" y="1029131"/>
                      <a:pt x="0" y="999512"/>
                    </a:cubicBezTo>
                    <a:lnTo>
                      <a:pt x="0" y="111677"/>
                    </a:lnTo>
                    <a:cubicBezTo>
                      <a:pt x="0" y="82058"/>
                      <a:pt x="11766" y="53653"/>
                      <a:pt x="32709" y="32709"/>
                    </a:cubicBezTo>
                    <a:cubicBezTo>
                      <a:pt x="53653" y="11766"/>
                      <a:pt x="82058" y="0"/>
                      <a:pt x="111677" y="0"/>
                    </a:cubicBezTo>
                    <a:close/>
                  </a:path>
                </a:pathLst>
              </a:custGeom>
              <a:solidFill>
                <a:srgbClr val="FFFFFF"/>
              </a:solidFill>
              <a:ln w="66675" cap="rnd">
                <a:solidFill>
                  <a:srgbClr val="D4BC68"/>
                </a:solidFill>
                <a:prstDash val="solid"/>
                <a:round/>
              </a:ln>
            </p:spPr>
          </p:sp>
          <p:sp>
            <p:nvSpPr>
              <p:cNvPr name="TextBox 29" id="29"/>
              <p:cNvSpPr txBox="true"/>
              <p:nvPr/>
            </p:nvSpPr>
            <p:spPr>
              <a:xfrm>
                <a:off x="0" y="-28575"/>
                <a:ext cx="931169" cy="1139764"/>
              </a:xfrm>
              <a:prstGeom prst="rect">
                <a:avLst/>
              </a:prstGeom>
            </p:spPr>
            <p:txBody>
              <a:bodyPr anchor="ctr" rtlCol="false" tIns="50800" lIns="50800" bIns="50800" rIns="50800"/>
              <a:lstStyle/>
              <a:p>
                <a:pPr algn="ctr">
                  <a:lnSpc>
                    <a:spcPts val="2281"/>
                  </a:lnSpc>
                </a:pPr>
              </a:p>
            </p:txBody>
          </p:sp>
        </p:grpSp>
        <p:sp>
          <p:nvSpPr>
            <p:cNvPr name="TextBox 30" id="30"/>
            <p:cNvSpPr txBox="true"/>
            <p:nvPr/>
          </p:nvSpPr>
          <p:spPr>
            <a:xfrm rot="0">
              <a:off x="654486" y="1784479"/>
              <a:ext cx="3405071" cy="36180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Product Innovation</a:t>
              </a:r>
            </a:p>
            <a:p>
              <a:pPr algn="l" marL="474984" indent="-237492" lvl="1">
                <a:lnSpc>
                  <a:spcPts val="3080"/>
                </a:lnSpc>
                <a:buFont typeface="Arial"/>
                <a:buChar char="•"/>
              </a:pPr>
              <a:r>
                <a:rPr lang="en-US" sz="2200">
                  <a:solidFill>
                    <a:srgbClr val="000000"/>
                  </a:solidFill>
                  <a:latin typeface="Ansam"/>
                  <a:ea typeface="Ansam"/>
                  <a:cs typeface="Ansam"/>
                  <a:sym typeface="Ansam"/>
                </a:rPr>
                <a:t>Sustainability in Production</a:t>
              </a:r>
            </a:p>
            <a:p>
              <a:pPr algn="l" marL="474984" indent="-237492" lvl="1">
                <a:lnSpc>
                  <a:spcPts val="3080"/>
                </a:lnSpc>
                <a:buFont typeface="Arial"/>
                <a:buChar char="•"/>
              </a:pPr>
              <a:r>
                <a:rPr lang="en-US" sz="2200">
                  <a:solidFill>
                    <a:srgbClr val="000000"/>
                  </a:solidFill>
                  <a:latin typeface="Ansam"/>
                  <a:ea typeface="Ansam"/>
                  <a:cs typeface="Ansam"/>
                  <a:sym typeface="Ansam"/>
                </a:rPr>
                <a:t>Digital Marketing</a:t>
              </a:r>
            </a:p>
            <a:p>
              <a:pPr algn="l" marL="474984" indent="-237492" lvl="1">
                <a:lnSpc>
                  <a:spcPts val="3080"/>
                </a:lnSpc>
                <a:buFont typeface="Arial"/>
                <a:buChar char="•"/>
              </a:pPr>
              <a:r>
                <a:rPr lang="en-US" sz="2200">
                  <a:solidFill>
                    <a:srgbClr val="000000"/>
                  </a:solidFill>
                  <a:latin typeface="Ansam"/>
                  <a:ea typeface="Ansam"/>
                  <a:cs typeface="Ansam"/>
                  <a:sym typeface="Ansam"/>
                </a:rPr>
                <a:t>E-commerce</a:t>
              </a:r>
            </a:p>
          </p:txBody>
        </p:sp>
        <p:grpSp>
          <p:nvGrpSpPr>
            <p:cNvPr name="Group 31" id="31"/>
            <p:cNvGrpSpPr/>
            <p:nvPr/>
          </p:nvGrpSpPr>
          <p:grpSpPr>
            <a:xfrm rot="0">
              <a:off x="485909" y="0"/>
              <a:ext cx="3742225" cy="1273304"/>
              <a:chOff x="0" y="0"/>
              <a:chExt cx="920243" cy="313115"/>
            </a:xfrm>
          </p:grpSpPr>
          <p:sp>
            <p:nvSpPr>
              <p:cNvPr name="Freeform 32" id="32"/>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33" id="33"/>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34" id="34"/>
            <p:cNvSpPr txBox="true"/>
            <p:nvPr/>
          </p:nvSpPr>
          <p:spPr>
            <a:xfrm rot="0">
              <a:off x="741324" y="350267"/>
              <a:ext cx="3318233"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TECHNOLOGY</a:t>
              </a:r>
            </a:p>
          </p:txBody>
        </p:sp>
      </p:grpSp>
      <p:grpSp>
        <p:nvGrpSpPr>
          <p:cNvPr name="Group 35" id="35"/>
          <p:cNvGrpSpPr/>
          <p:nvPr/>
        </p:nvGrpSpPr>
        <p:grpSpPr>
          <a:xfrm rot="0">
            <a:off x="12730592" y="3392462"/>
            <a:ext cx="3535532" cy="4696536"/>
            <a:chOff x="0" y="0"/>
            <a:chExt cx="4714043" cy="6262048"/>
          </a:xfrm>
        </p:grpSpPr>
        <p:grpSp>
          <p:nvGrpSpPr>
            <p:cNvPr name="Group 36" id="36"/>
            <p:cNvGrpSpPr/>
            <p:nvPr/>
          </p:nvGrpSpPr>
          <p:grpSpPr>
            <a:xfrm rot="0">
              <a:off x="0" y="636652"/>
              <a:ext cx="4714043" cy="5625396"/>
              <a:chOff x="0" y="0"/>
              <a:chExt cx="931169" cy="1111189"/>
            </a:xfrm>
          </p:grpSpPr>
          <p:sp>
            <p:nvSpPr>
              <p:cNvPr name="Freeform 37" id="37"/>
              <p:cNvSpPr/>
              <p:nvPr/>
            </p:nvSpPr>
            <p:spPr>
              <a:xfrm flipH="false" flipV="false" rot="0">
                <a:off x="0" y="0"/>
                <a:ext cx="931169" cy="1111189"/>
              </a:xfrm>
              <a:custGeom>
                <a:avLst/>
                <a:gdLst/>
                <a:ahLst/>
                <a:cxnLst/>
                <a:rect r="r" b="b" t="t" l="l"/>
                <a:pathLst>
                  <a:path h="1111189" w="931169">
                    <a:moveTo>
                      <a:pt x="111677" y="0"/>
                    </a:moveTo>
                    <a:lnTo>
                      <a:pt x="819492" y="0"/>
                    </a:lnTo>
                    <a:cubicBezTo>
                      <a:pt x="849110" y="0"/>
                      <a:pt x="877516" y="11766"/>
                      <a:pt x="898460" y="32709"/>
                    </a:cubicBezTo>
                    <a:cubicBezTo>
                      <a:pt x="919403" y="53653"/>
                      <a:pt x="931169" y="82058"/>
                      <a:pt x="931169" y="111677"/>
                    </a:cubicBezTo>
                    <a:lnTo>
                      <a:pt x="931169" y="999512"/>
                    </a:lnTo>
                    <a:cubicBezTo>
                      <a:pt x="931169" y="1029131"/>
                      <a:pt x="919403" y="1057536"/>
                      <a:pt x="898460" y="1078480"/>
                    </a:cubicBezTo>
                    <a:cubicBezTo>
                      <a:pt x="877516" y="1099423"/>
                      <a:pt x="849110" y="1111189"/>
                      <a:pt x="819492" y="1111189"/>
                    </a:cubicBezTo>
                    <a:lnTo>
                      <a:pt x="111677" y="1111189"/>
                    </a:lnTo>
                    <a:cubicBezTo>
                      <a:pt x="82058" y="1111189"/>
                      <a:pt x="53653" y="1099423"/>
                      <a:pt x="32709" y="1078480"/>
                    </a:cubicBezTo>
                    <a:cubicBezTo>
                      <a:pt x="11766" y="1057536"/>
                      <a:pt x="0" y="1029131"/>
                      <a:pt x="0" y="999512"/>
                    </a:cubicBezTo>
                    <a:lnTo>
                      <a:pt x="0" y="111677"/>
                    </a:lnTo>
                    <a:cubicBezTo>
                      <a:pt x="0" y="82058"/>
                      <a:pt x="11766" y="53653"/>
                      <a:pt x="32709" y="32709"/>
                    </a:cubicBezTo>
                    <a:cubicBezTo>
                      <a:pt x="53653" y="11766"/>
                      <a:pt x="82058" y="0"/>
                      <a:pt x="111677" y="0"/>
                    </a:cubicBezTo>
                    <a:close/>
                  </a:path>
                </a:pathLst>
              </a:custGeom>
              <a:solidFill>
                <a:srgbClr val="FFFFFF"/>
              </a:solidFill>
              <a:ln w="66675" cap="rnd">
                <a:solidFill>
                  <a:srgbClr val="D4BC68"/>
                </a:solidFill>
                <a:prstDash val="solid"/>
                <a:round/>
              </a:ln>
            </p:spPr>
          </p:sp>
          <p:sp>
            <p:nvSpPr>
              <p:cNvPr name="TextBox 38" id="38"/>
              <p:cNvSpPr txBox="true"/>
              <p:nvPr/>
            </p:nvSpPr>
            <p:spPr>
              <a:xfrm>
                <a:off x="0" y="-28575"/>
                <a:ext cx="931169" cy="1139764"/>
              </a:xfrm>
              <a:prstGeom prst="rect">
                <a:avLst/>
              </a:prstGeom>
            </p:spPr>
            <p:txBody>
              <a:bodyPr anchor="ctr" rtlCol="false" tIns="50800" lIns="50800" bIns="50800" rIns="50800"/>
              <a:lstStyle/>
              <a:p>
                <a:pPr algn="ctr">
                  <a:lnSpc>
                    <a:spcPts val="2281"/>
                  </a:lnSpc>
                </a:pPr>
                <a:r>
                  <a:rPr lang="en-US" sz="1629">
                    <a:solidFill>
                      <a:srgbClr val="FFFFFF"/>
                    </a:solidFill>
                    <a:latin typeface="Ansam"/>
                    <a:ea typeface="Ansam"/>
                    <a:cs typeface="Ansam"/>
                    <a:sym typeface="Ansam"/>
                  </a:rPr>
                  <a:t>Ptial Market Growth Inflation and Spending Patterns Local Competition Employment Trends</a:t>
                </a:r>
              </a:p>
              <a:p>
                <a:pPr algn="ctr">
                  <a:lnSpc>
                    <a:spcPts val="2281"/>
                  </a:lnSpc>
                </a:pPr>
                <a:r>
                  <a:rPr lang="en-US" sz="1629">
                    <a:solidFill>
                      <a:srgbClr val="FFFFFF"/>
                    </a:solidFill>
                    <a:latin typeface="Ansam"/>
                    <a:ea typeface="Ansam"/>
                    <a:cs typeface="Ansam"/>
                    <a:sym typeface="Ansam"/>
                  </a:rPr>
                  <a:t>Premium Pricing Potential Market Growth Inflation and Spending Patterns Local Competition Employment Trends</a:t>
                </a:r>
              </a:p>
              <a:p>
                <a:pPr algn="ctr">
                  <a:lnSpc>
                    <a:spcPts val="2281"/>
                  </a:lnSpc>
                </a:pPr>
              </a:p>
            </p:txBody>
          </p:sp>
        </p:grpSp>
        <p:sp>
          <p:nvSpPr>
            <p:cNvPr name="TextBox 39" id="39"/>
            <p:cNvSpPr txBox="true"/>
            <p:nvPr/>
          </p:nvSpPr>
          <p:spPr>
            <a:xfrm rot="0">
              <a:off x="347106" y="1618787"/>
              <a:ext cx="4019832" cy="41387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Premium Pricing Potential</a:t>
              </a:r>
            </a:p>
            <a:p>
              <a:pPr algn="l" marL="474984" indent="-237492" lvl="1">
                <a:lnSpc>
                  <a:spcPts val="3080"/>
                </a:lnSpc>
                <a:buFont typeface="Arial"/>
                <a:buChar char="•"/>
              </a:pPr>
              <a:r>
                <a:rPr lang="en-US" sz="2200">
                  <a:solidFill>
                    <a:srgbClr val="000000"/>
                  </a:solidFill>
                  <a:latin typeface="Ansam"/>
                  <a:ea typeface="Ansam"/>
                  <a:cs typeface="Ansam"/>
                  <a:sym typeface="Ansam"/>
                </a:rPr>
                <a:t>Market Growth</a:t>
              </a:r>
            </a:p>
            <a:p>
              <a:pPr algn="l" marL="474984" indent="-237492" lvl="1">
                <a:lnSpc>
                  <a:spcPts val="3080"/>
                </a:lnSpc>
                <a:buFont typeface="Arial"/>
                <a:buChar char="•"/>
              </a:pPr>
              <a:r>
                <a:rPr lang="en-US" sz="2200">
                  <a:solidFill>
                    <a:srgbClr val="000000"/>
                  </a:solidFill>
                  <a:latin typeface="Ansam"/>
                  <a:ea typeface="Ansam"/>
                  <a:cs typeface="Ansam"/>
                  <a:sym typeface="Ansam"/>
                </a:rPr>
                <a:t>Inflation and Spending Patterns</a:t>
              </a:r>
            </a:p>
            <a:p>
              <a:pPr algn="l" marL="474984" indent="-237492" lvl="1">
                <a:lnSpc>
                  <a:spcPts val="3080"/>
                </a:lnSpc>
                <a:buFont typeface="Arial"/>
                <a:buChar char="•"/>
              </a:pPr>
              <a:r>
                <a:rPr lang="en-US" sz="2200">
                  <a:solidFill>
                    <a:srgbClr val="000000"/>
                  </a:solidFill>
                  <a:latin typeface="Ansam"/>
                  <a:ea typeface="Ansam"/>
                  <a:cs typeface="Ansam"/>
                  <a:sym typeface="Ansam"/>
                </a:rPr>
                <a:t>Local Competition</a:t>
              </a:r>
            </a:p>
            <a:p>
              <a:pPr algn="l" marL="474984" indent="-237492" lvl="1">
                <a:lnSpc>
                  <a:spcPts val="3080"/>
                </a:lnSpc>
                <a:buFont typeface="Arial"/>
                <a:buChar char="•"/>
              </a:pPr>
              <a:r>
                <a:rPr lang="en-US" sz="2200">
                  <a:solidFill>
                    <a:srgbClr val="000000"/>
                  </a:solidFill>
                  <a:latin typeface="Ansam"/>
                  <a:ea typeface="Ansam"/>
                  <a:cs typeface="Ansam"/>
                  <a:sym typeface="Ansam"/>
                </a:rPr>
                <a:t>Employment Trends</a:t>
              </a:r>
            </a:p>
          </p:txBody>
        </p:sp>
        <p:grpSp>
          <p:nvGrpSpPr>
            <p:cNvPr name="Group 40" id="40"/>
            <p:cNvGrpSpPr/>
            <p:nvPr/>
          </p:nvGrpSpPr>
          <p:grpSpPr>
            <a:xfrm rot="0">
              <a:off x="510593" y="0"/>
              <a:ext cx="3742225" cy="1273304"/>
              <a:chOff x="0" y="0"/>
              <a:chExt cx="920243" cy="313115"/>
            </a:xfrm>
          </p:grpSpPr>
          <p:sp>
            <p:nvSpPr>
              <p:cNvPr name="Freeform 41" id="41"/>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42" id="42"/>
              <p:cNvSpPr txBox="true"/>
              <p:nvPr/>
            </p:nvSpPr>
            <p:spPr>
              <a:xfrm>
                <a:off x="0" y="-47625"/>
                <a:ext cx="920243" cy="360740"/>
              </a:xfrm>
              <a:prstGeom prst="rect">
                <a:avLst/>
              </a:prstGeom>
            </p:spPr>
            <p:txBody>
              <a:bodyPr anchor="ctr" rtlCol="false" tIns="50800" lIns="50800" bIns="50800" rIns="50800"/>
              <a:lstStyle/>
              <a:p>
                <a:pPr algn="ctr">
                  <a:lnSpc>
                    <a:spcPts val="3261"/>
                  </a:lnSpc>
                </a:pPr>
              </a:p>
            </p:txBody>
          </p:sp>
        </p:grpSp>
        <p:sp>
          <p:nvSpPr>
            <p:cNvPr name="TextBox 43" id="43"/>
            <p:cNvSpPr txBox="true"/>
            <p:nvPr/>
          </p:nvSpPr>
          <p:spPr>
            <a:xfrm rot="0">
              <a:off x="942393" y="352821"/>
              <a:ext cx="2894241"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ECONOMIC</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74232"/>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Situational Analysis</a:t>
            </a:r>
          </a:p>
        </p:txBody>
      </p:sp>
      <p:grpSp>
        <p:nvGrpSpPr>
          <p:cNvPr name="Group 17" id="17"/>
          <p:cNvGrpSpPr/>
          <p:nvPr/>
        </p:nvGrpSpPr>
        <p:grpSpPr>
          <a:xfrm rot="0">
            <a:off x="10466504" y="3392462"/>
            <a:ext cx="3535532" cy="4696536"/>
            <a:chOff x="0" y="0"/>
            <a:chExt cx="4714043" cy="6262048"/>
          </a:xfrm>
        </p:grpSpPr>
        <p:grpSp>
          <p:nvGrpSpPr>
            <p:cNvPr name="Group 18" id="18"/>
            <p:cNvGrpSpPr/>
            <p:nvPr/>
          </p:nvGrpSpPr>
          <p:grpSpPr>
            <a:xfrm rot="0">
              <a:off x="0" y="636652"/>
              <a:ext cx="4714043" cy="5625396"/>
              <a:chOff x="0" y="0"/>
              <a:chExt cx="931169" cy="1111189"/>
            </a:xfrm>
          </p:grpSpPr>
          <p:sp>
            <p:nvSpPr>
              <p:cNvPr name="Freeform 19" id="19"/>
              <p:cNvSpPr/>
              <p:nvPr/>
            </p:nvSpPr>
            <p:spPr>
              <a:xfrm flipH="false" flipV="false" rot="0">
                <a:off x="0" y="0"/>
                <a:ext cx="931169" cy="1111189"/>
              </a:xfrm>
              <a:custGeom>
                <a:avLst/>
                <a:gdLst/>
                <a:ahLst/>
                <a:cxnLst/>
                <a:rect r="r" b="b" t="t" l="l"/>
                <a:pathLst>
                  <a:path h="1111189" w="931169">
                    <a:moveTo>
                      <a:pt x="111677" y="0"/>
                    </a:moveTo>
                    <a:lnTo>
                      <a:pt x="819492" y="0"/>
                    </a:lnTo>
                    <a:cubicBezTo>
                      <a:pt x="849110" y="0"/>
                      <a:pt x="877516" y="11766"/>
                      <a:pt x="898460" y="32709"/>
                    </a:cubicBezTo>
                    <a:cubicBezTo>
                      <a:pt x="919403" y="53653"/>
                      <a:pt x="931169" y="82058"/>
                      <a:pt x="931169" y="111677"/>
                    </a:cubicBezTo>
                    <a:lnTo>
                      <a:pt x="931169" y="999512"/>
                    </a:lnTo>
                    <a:cubicBezTo>
                      <a:pt x="931169" y="1029131"/>
                      <a:pt x="919403" y="1057536"/>
                      <a:pt x="898460" y="1078480"/>
                    </a:cubicBezTo>
                    <a:cubicBezTo>
                      <a:pt x="877516" y="1099423"/>
                      <a:pt x="849110" y="1111189"/>
                      <a:pt x="819492" y="1111189"/>
                    </a:cubicBezTo>
                    <a:lnTo>
                      <a:pt x="111677" y="1111189"/>
                    </a:lnTo>
                    <a:cubicBezTo>
                      <a:pt x="82058" y="1111189"/>
                      <a:pt x="53653" y="1099423"/>
                      <a:pt x="32709" y="1078480"/>
                    </a:cubicBezTo>
                    <a:cubicBezTo>
                      <a:pt x="11766" y="1057536"/>
                      <a:pt x="0" y="1029131"/>
                      <a:pt x="0" y="999512"/>
                    </a:cubicBezTo>
                    <a:lnTo>
                      <a:pt x="0" y="111677"/>
                    </a:lnTo>
                    <a:cubicBezTo>
                      <a:pt x="0" y="82058"/>
                      <a:pt x="11766" y="53653"/>
                      <a:pt x="32709" y="32709"/>
                    </a:cubicBezTo>
                    <a:cubicBezTo>
                      <a:pt x="53653" y="11766"/>
                      <a:pt x="82058" y="0"/>
                      <a:pt x="11167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931169" cy="1139764"/>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522600" y="1576437"/>
              <a:ext cx="3668842" cy="41387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Government Regulations</a:t>
              </a:r>
            </a:p>
            <a:p>
              <a:pPr algn="l" marL="474984" indent="-237492" lvl="1">
                <a:lnSpc>
                  <a:spcPts val="3080"/>
                </a:lnSpc>
                <a:buFont typeface="Arial"/>
                <a:buChar char="•"/>
              </a:pPr>
              <a:r>
                <a:rPr lang="en-US" sz="2200">
                  <a:solidFill>
                    <a:srgbClr val="000000"/>
                  </a:solidFill>
                  <a:latin typeface="Ansam"/>
                  <a:ea typeface="Ansam"/>
                  <a:cs typeface="Ansam"/>
                  <a:sym typeface="Ansam"/>
                </a:rPr>
                <a:t>Environmental Policies</a:t>
              </a:r>
            </a:p>
            <a:p>
              <a:pPr algn="l" marL="474984" indent="-237492" lvl="1">
                <a:lnSpc>
                  <a:spcPts val="3080"/>
                </a:lnSpc>
                <a:buFont typeface="Arial"/>
                <a:buChar char="•"/>
              </a:pPr>
              <a:r>
                <a:rPr lang="en-US" sz="2200">
                  <a:solidFill>
                    <a:srgbClr val="000000"/>
                  </a:solidFill>
                  <a:latin typeface="Ansam"/>
                  <a:ea typeface="Ansam"/>
                  <a:cs typeface="Ansam"/>
                  <a:sym typeface="Ansam"/>
                </a:rPr>
                <a:t>Trade Policies</a:t>
              </a:r>
            </a:p>
            <a:p>
              <a:pPr algn="l" marL="474984" indent="-237492" lvl="1">
                <a:lnSpc>
                  <a:spcPts val="3080"/>
                </a:lnSpc>
                <a:buFont typeface="Arial"/>
                <a:buChar char="•"/>
              </a:pPr>
              <a:r>
                <a:rPr lang="en-US" sz="2200">
                  <a:solidFill>
                    <a:srgbClr val="000000"/>
                  </a:solidFill>
                  <a:latin typeface="Ansam"/>
                  <a:ea typeface="Ansam"/>
                  <a:cs typeface="Ansam"/>
                  <a:sym typeface="Ansam"/>
                </a:rPr>
                <a:t>Tax Incentives</a:t>
              </a:r>
            </a:p>
            <a:p>
              <a:pPr algn="l" marL="474984" indent="-237492" lvl="1">
                <a:lnSpc>
                  <a:spcPts val="3080"/>
                </a:lnSpc>
                <a:buFont typeface="Arial"/>
                <a:buChar char="•"/>
              </a:pPr>
              <a:r>
                <a:rPr lang="en-US" sz="2200">
                  <a:solidFill>
                    <a:srgbClr val="000000"/>
                  </a:solidFill>
                  <a:latin typeface="Ansam"/>
                  <a:ea typeface="Ansam"/>
                  <a:cs typeface="Ansam"/>
                  <a:sym typeface="Ansam"/>
                </a:rPr>
                <a:t>Consumer Protection Laws</a:t>
              </a:r>
            </a:p>
          </p:txBody>
        </p:sp>
        <p:grpSp>
          <p:nvGrpSpPr>
            <p:cNvPr name="Group 22" id="22"/>
            <p:cNvGrpSpPr/>
            <p:nvPr/>
          </p:nvGrpSpPr>
          <p:grpSpPr>
            <a:xfrm rot="0">
              <a:off x="485909" y="0"/>
              <a:ext cx="3742225" cy="1273304"/>
              <a:chOff x="0" y="0"/>
              <a:chExt cx="920243" cy="313115"/>
            </a:xfrm>
          </p:grpSpPr>
          <p:sp>
            <p:nvSpPr>
              <p:cNvPr name="Freeform 23" id="23"/>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24" id="24"/>
              <p:cNvSpPr txBox="true"/>
              <p:nvPr/>
            </p:nvSpPr>
            <p:spPr>
              <a:xfrm>
                <a:off x="0" y="-47625"/>
                <a:ext cx="920243" cy="360740"/>
              </a:xfrm>
              <a:prstGeom prst="rect">
                <a:avLst/>
              </a:prstGeom>
            </p:spPr>
            <p:txBody>
              <a:bodyPr anchor="ctr" rtlCol="false" tIns="50800" lIns="50800" bIns="50800" rIns="50800"/>
              <a:lstStyle/>
              <a:p>
                <a:pPr algn="ctr">
                  <a:lnSpc>
                    <a:spcPts val="2981"/>
                  </a:lnSpc>
                </a:pPr>
              </a:p>
            </p:txBody>
          </p:sp>
        </p:grpSp>
        <p:sp>
          <p:nvSpPr>
            <p:cNvPr name="TextBox 25" id="25"/>
            <p:cNvSpPr txBox="true"/>
            <p:nvPr/>
          </p:nvSpPr>
          <p:spPr>
            <a:xfrm rot="0">
              <a:off x="326953" y="312590"/>
              <a:ext cx="4060136" cy="525144"/>
            </a:xfrm>
            <a:prstGeom prst="rect">
              <a:avLst/>
            </a:prstGeom>
          </p:spPr>
          <p:txBody>
            <a:bodyPr anchor="t" rtlCol="false" tIns="0" lIns="0" bIns="0" rIns="0">
              <a:spAutoFit/>
            </a:bodyPr>
            <a:lstStyle/>
            <a:p>
              <a:pPr algn="ctr">
                <a:lnSpc>
                  <a:spcPts val="3360"/>
                </a:lnSpc>
              </a:pPr>
              <a:r>
                <a:rPr lang="en-US" sz="2400">
                  <a:solidFill>
                    <a:srgbClr val="FFFFFF"/>
                  </a:solidFill>
                  <a:latin typeface="Ansam"/>
                  <a:ea typeface="Ansam"/>
                  <a:cs typeface="Ansam"/>
                  <a:sym typeface="Ansam"/>
                </a:rPr>
                <a:t>POLITICAL</a:t>
              </a:r>
            </a:p>
          </p:txBody>
        </p:sp>
      </p:grpSp>
      <p:grpSp>
        <p:nvGrpSpPr>
          <p:cNvPr name="Group 26" id="26"/>
          <p:cNvGrpSpPr/>
          <p:nvPr/>
        </p:nvGrpSpPr>
        <p:grpSpPr>
          <a:xfrm rot="0">
            <a:off x="3960594" y="3392462"/>
            <a:ext cx="3535532" cy="4696536"/>
            <a:chOff x="0" y="0"/>
            <a:chExt cx="4714043" cy="6262048"/>
          </a:xfrm>
        </p:grpSpPr>
        <p:grpSp>
          <p:nvGrpSpPr>
            <p:cNvPr name="Group 27" id="27"/>
            <p:cNvGrpSpPr/>
            <p:nvPr/>
          </p:nvGrpSpPr>
          <p:grpSpPr>
            <a:xfrm rot="0">
              <a:off x="0" y="636652"/>
              <a:ext cx="4714043" cy="5625396"/>
              <a:chOff x="0" y="0"/>
              <a:chExt cx="931169" cy="1111189"/>
            </a:xfrm>
          </p:grpSpPr>
          <p:sp>
            <p:nvSpPr>
              <p:cNvPr name="Freeform 28" id="28"/>
              <p:cNvSpPr/>
              <p:nvPr/>
            </p:nvSpPr>
            <p:spPr>
              <a:xfrm flipH="false" flipV="false" rot="0">
                <a:off x="0" y="0"/>
                <a:ext cx="931169" cy="1111189"/>
              </a:xfrm>
              <a:custGeom>
                <a:avLst/>
                <a:gdLst/>
                <a:ahLst/>
                <a:cxnLst/>
                <a:rect r="r" b="b" t="t" l="l"/>
                <a:pathLst>
                  <a:path h="1111189" w="931169">
                    <a:moveTo>
                      <a:pt x="111677" y="0"/>
                    </a:moveTo>
                    <a:lnTo>
                      <a:pt x="819492" y="0"/>
                    </a:lnTo>
                    <a:cubicBezTo>
                      <a:pt x="849110" y="0"/>
                      <a:pt x="877516" y="11766"/>
                      <a:pt x="898460" y="32709"/>
                    </a:cubicBezTo>
                    <a:cubicBezTo>
                      <a:pt x="919403" y="53653"/>
                      <a:pt x="931169" y="82058"/>
                      <a:pt x="931169" y="111677"/>
                    </a:cubicBezTo>
                    <a:lnTo>
                      <a:pt x="931169" y="999512"/>
                    </a:lnTo>
                    <a:cubicBezTo>
                      <a:pt x="931169" y="1029131"/>
                      <a:pt x="919403" y="1057536"/>
                      <a:pt x="898460" y="1078480"/>
                    </a:cubicBezTo>
                    <a:cubicBezTo>
                      <a:pt x="877516" y="1099423"/>
                      <a:pt x="849110" y="1111189"/>
                      <a:pt x="819492" y="1111189"/>
                    </a:cubicBezTo>
                    <a:lnTo>
                      <a:pt x="111677" y="1111189"/>
                    </a:lnTo>
                    <a:cubicBezTo>
                      <a:pt x="82058" y="1111189"/>
                      <a:pt x="53653" y="1099423"/>
                      <a:pt x="32709" y="1078480"/>
                    </a:cubicBezTo>
                    <a:cubicBezTo>
                      <a:pt x="11766" y="1057536"/>
                      <a:pt x="0" y="1029131"/>
                      <a:pt x="0" y="999512"/>
                    </a:cubicBezTo>
                    <a:lnTo>
                      <a:pt x="0" y="111677"/>
                    </a:lnTo>
                    <a:cubicBezTo>
                      <a:pt x="0" y="82058"/>
                      <a:pt x="11766" y="53653"/>
                      <a:pt x="32709" y="32709"/>
                    </a:cubicBezTo>
                    <a:cubicBezTo>
                      <a:pt x="53653" y="11766"/>
                      <a:pt x="82058" y="0"/>
                      <a:pt x="111677" y="0"/>
                    </a:cubicBezTo>
                    <a:close/>
                  </a:path>
                </a:pathLst>
              </a:custGeom>
              <a:solidFill>
                <a:srgbClr val="FFFFFF"/>
              </a:solidFill>
              <a:ln w="66675" cap="rnd">
                <a:solidFill>
                  <a:srgbClr val="D4BC68"/>
                </a:solidFill>
                <a:prstDash val="solid"/>
                <a:round/>
              </a:ln>
            </p:spPr>
          </p:sp>
          <p:sp>
            <p:nvSpPr>
              <p:cNvPr name="TextBox 29" id="29"/>
              <p:cNvSpPr txBox="true"/>
              <p:nvPr/>
            </p:nvSpPr>
            <p:spPr>
              <a:xfrm>
                <a:off x="0" y="-28575"/>
                <a:ext cx="931169" cy="1139764"/>
              </a:xfrm>
              <a:prstGeom prst="rect">
                <a:avLst/>
              </a:prstGeom>
            </p:spPr>
            <p:txBody>
              <a:bodyPr anchor="ctr" rtlCol="false" tIns="50800" lIns="50800" bIns="50800" rIns="50800"/>
              <a:lstStyle/>
              <a:p>
                <a:pPr algn="ctr">
                  <a:lnSpc>
                    <a:spcPts val="2281"/>
                  </a:lnSpc>
                </a:pPr>
              </a:p>
            </p:txBody>
          </p:sp>
        </p:grpSp>
        <p:sp>
          <p:nvSpPr>
            <p:cNvPr name="TextBox 30" id="30"/>
            <p:cNvSpPr txBox="true"/>
            <p:nvPr/>
          </p:nvSpPr>
          <p:spPr>
            <a:xfrm rot="0">
              <a:off x="409011" y="1576437"/>
              <a:ext cx="3896020" cy="4138718"/>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Ansam"/>
                  <a:ea typeface="Ansam"/>
                  <a:cs typeface="Ansam"/>
                  <a:sym typeface="Ansam"/>
                </a:rPr>
                <a:t>Sustainable Practices</a:t>
              </a:r>
            </a:p>
            <a:p>
              <a:pPr algn="l" marL="474984" indent="-237492" lvl="1">
                <a:lnSpc>
                  <a:spcPts val="3080"/>
                </a:lnSpc>
                <a:buFont typeface="Arial"/>
                <a:buChar char="•"/>
              </a:pPr>
              <a:r>
                <a:rPr lang="en-US" sz="2200">
                  <a:solidFill>
                    <a:srgbClr val="000000"/>
                  </a:solidFill>
                  <a:latin typeface="Ansam"/>
                  <a:ea typeface="Ansam"/>
                  <a:cs typeface="Ansam"/>
                  <a:sym typeface="Ansam"/>
                </a:rPr>
                <a:t>Climate Awareness</a:t>
              </a:r>
            </a:p>
            <a:p>
              <a:pPr algn="l" marL="474984" indent="-237492" lvl="1">
                <a:lnSpc>
                  <a:spcPts val="3080"/>
                </a:lnSpc>
                <a:buFont typeface="Arial"/>
                <a:buChar char="•"/>
              </a:pPr>
              <a:r>
                <a:rPr lang="en-US" sz="2200">
                  <a:solidFill>
                    <a:srgbClr val="000000"/>
                  </a:solidFill>
                  <a:latin typeface="Ansam"/>
                  <a:ea typeface="Ansam"/>
                  <a:cs typeface="Ansam"/>
                  <a:sym typeface="Ansam"/>
                </a:rPr>
                <a:t>Regulatory Pressures</a:t>
              </a:r>
            </a:p>
            <a:p>
              <a:pPr algn="l" marL="474984" indent="-237492" lvl="1">
                <a:lnSpc>
                  <a:spcPts val="3080"/>
                </a:lnSpc>
                <a:buFont typeface="Arial"/>
                <a:buChar char="•"/>
              </a:pPr>
              <a:r>
                <a:rPr lang="en-US" sz="2200">
                  <a:solidFill>
                    <a:srgbClr val="000000"/>
                  </a:solidFill>
                  <a:latin typeface="Ansam"/>
                  <a:ea typeface="Ansam"/>
                  <a:cs typeface="Ansam"/>
                  <a:sym typeface="Ansam"/>
                </a:rPr>
                <a:t>Natural Ingredients</a:t>
              </a:r>
            </a:p>
          </p:txBody>
        </p:sp>
        <p:grpSp>
          <p:nvGrpSpPr>
            <p:cNvPr name="Group 31" id="31"/>
            <p:cNvGrpSpPr/>
            <p:nvPr/>
          </p:nvGrpSpPr>
          <p:grpSpPr>
            <a:xfrm rot="0">
              <a:off x="485909" y="0"/>
              <a:ext cx="3742225" cy="1273304"/>
              <a:chOff x="0" y="0"/>
              <a:chExt cx="920243" cy="313115"/>
            </a:xfrm>
          </p:grpSpPr>
          <p:sp>
            <p:nvSpPr>
              <p:cNvPr name="Freeform 32" id="32"/>
              <p:cNvSpPr/>
              <p:nvPr/>
            </p:nvSpPr>
            <p:spPr>
              <a:xfrm flipH="false" flipV="false" rot="0">
                <a:off x="0" y="0"/>
                <a:ext cx="920243" cy="313115"/>
              </a:xfrm>
              <a:custGeom>
                <a:avLst/>
                <a:gdLst/>
                <a:ahLst/>
                <a:cxnLst/>
                <a:rect r="r" b="b" t="t" l="l"/>
                <a:pathLst>
                  <a:path h="313115" w="920243">
                    <a:moveTo>
                      <a:pt x="140678" y="0"/>
                    </a:moveTo>
                    <a:lnTo>
                      <a:pt x="779564" y="0"/>
                    </a:lnTo>
                    <a:cubicBezTo>
                      <a:pt x="857259" y="0"/>
                      <a:pt x="920243" y="62984"/>
                      <a:pt x="920243" y="140678"/>
                    </a:cubicBezTo>
                    <a:lnTo>
                      <a:pt x="920243" y="172437"/>
                    </a:lnTo>
                    <a:cubicBezTo>
                      <a:pt x="920243" y="250132"/>
                      <a:pt x="857259" y="313115"/>
                      <a:pt x="779564" y="313115"/>
                    </a:cubicBezTo>
                    <a:lnTo>
                      <a:pt x="140678" y="313115"/>
                    </a:lnTo>
                    <a:cubicBezTo>
                      <a:pt x="62984" y="313115"/>
                      <a:pt x="0" y="250132"/>
                      <a:pt x="0" y="172437"/>
                    </a:cubicBezTo>
                    <a:lnTo>
                      <a:pt x="0" y="140678"/>
                    </a:lnTo>
                    <a:cubicBezTo>
                      <a:pt x="0" y="62984"/>
                      <a:pt x="62984" y="0"/>
                      <a:pt x="140678" y="0"/>
                    </a:cubicBezTo>
                    <a:close/>
                  </a:path>
                </a:pathLst>
              </a:custGeom>
              <a:solidFill>
                <a:srgbClr val="7B629A"/>
              </a:solidFill>
              <a:ln w="66675" cap="rnd">
                <a:solidFill>
                  <a:srgbClr val="D4BC68"/>
                </a:solidFill>
                <a:prstDash val="solid"/>
                <a:round/>
              </a:ln>
            </p:spPr>
          </p:sp>
          <p:sp>
            <p:nvSpPr>
              <p:cNvPr name="TextBox 33" id="33"/>
              <p:cNvSpPr txBox="true"/>
              <p:nvPr/>
            </p:nvSpPr>
            <p:spPr>
              <a:xfrm>
                <a:off x="0" y="-47625"/>
                <a:ext cx="920243" cy="360740"/>
              </a:xfrm>
              <a:prstGeom prst="rect">
                <a:avLst/>
              </a:prstGeom>
            </p:spPr>
            <p:txBody>
              <a:bodyPr anchor="ctr" rtlCol="false" tIns="50800" lIns="50800" bIns="50800" rIns="50800"/>
              <a:lstStyle/>
              <a:p>
                <a:pPr algn="ctr">
                  <a:lnSpc>
                    <a:spcPts val="2981"/>
                  </a:lnSpc>
                </a:pPr>
              </a:p>
            </p:txBody>
          </p:sp>
        </p:grpSp>
        <p:sp>
          <p:nvSpPr>
            <p:cNvPr name="TextBox 34" id="34"/>
            <p:cNvSpPr txBox="true"/>
            <p:nvPr/>
          </p:nvSpPr>
          <p:spPr>
            <a:xfrm rot="0">
              <a:off x="326953" y="387944"/>
              <a:ext cx="4060136" cy="449791"/>
            </a:xfrm>
            <a:prstGeom prst="rect">
              <a:avLst/>
            </a:prstGeom>
          </p:spPr>
          <p:txBody>
            <a:bodyPr anchor="t" rtlCol="false" tIns="0" lIns="0" bIns="0" rIns="0">
              <a:spAutoFit/>
            </a:bodyPr>
            <a:lstStyle/>
            <a:p>
              <a:pPr algn="ctr">
                <a:lnSpc>
                  <a:spcPts val="2800"/>
                </a:lnSpc>
              </a:pPr>
              <a:r>
                <a:rPr lang="en-US" sz="2000">
                  <a:solidFill>
                    <a:srgbClr val="FFFFFF"/>
                  </a:solidFill>
                  <a:latin typeface="Ansam"/>
                  <a:ea typeface="Ansam"/>
                  <a:cs typeface="Ansam"/>
                  <a:sym typeface="Ansam"/>
                </a:rPr>
                <a:t>ENVIRONMENTAL</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09811"/>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Summary of key findings</a:t>
            </a:r>
          </a:p>
        </p:txBody>
      </p:sp>
      <p:grpSp>
        <p:nvGrpSpPr>
          <p:cNvPr name="Group 17" id="17"/>
          <p:cNvGrpSpPr/>
          <p:nvPr/>
        </p:nvGrpSpPr>
        <p:grpSpPr>
          <a:xfrm rot="0">
            <a:off x="2439865" y="3263621"/>
            <a:ext cx="13408269" cy="5144806"/>
            <a:chOff x="0" y="0"/>
            <a:chExt cx="17877692" cy="6859742"/>
          </a:xfrm>
        </p:grpSpPr>
        <p:grpSp>
          <p:nvGrpSpPr>
            <p:cNvPr name="Group 18" id="18"/>
            <p:cNvGrpSpPr/>
            <p:nvPr/>
          </p:nvGrpSpPr>
          <p:grpSpPr>
            <a:xfrm rot="0">
              <a:off x="0" y="0"/>
              <a:ext cx="17877692" cy="6859742"/>
              <a:chOff x="0" y="0"/>
              <a:chExt cx="3531396" cy="1355011"/>
            </a:xfrm>
          </p:grpSpPr>
          <p:sp>
            <p:nvSpPr>
              <p:cNvPr name="Freeform 19" id="19"/>
              <p:cNvSpPr/>
              <p:nvPr/>
            </p:nvSpPr>
            <p:spPr>
              <a:xfrm flipH="false" flipV="false" rot="0">
                <a:off x="0" y="0"/>
                <a:ext cx="3531396" cy="1355011"/>
              </a:xfrm>
              <a:custGeom>
                <a:avLst/>
                <a:gdLst/>
                <a:ahLst/>
                <a:cxnLst/>
                <a:rect r="r" b="b" t="t" l="l"/>
                <a:pathLst>
                  <a:path h="1355011" w="3531396">
                    <a:moveTo>
                      <a:pt x="29447" y="0"/>
                    </a:moveTo>
                    <a:lnTo>
                      <a:pt x="3501949" y="0"/>
                    </a:lnTo>
                    <a:cubicBezTo>
                      <a:pt x="3509759" y="0"/>
                      <a:pt x="3517249" y="3102"/>
                      <a:pt x="3522771" y="8625"/>
                    </a:cubicBezTo>
                    <a:cubicBezTo>
                      <a:pt x="3528294" y="14147"/>
                      <a:pt x="3531396" y="21637"/>
                      <a:pt x="3531396" y="29447"/>
                    </a:cubicBezTo>
                    <a:lnTo>
                      <a:pt x="3531396" y="1325563"/>
                    </a:lnTo>
                    <a:cubicBezTo>
                      <a:pt x="3531396" y="1333373"/>
                      <a:pt x="3528294" y="1340863"/>
                      <a:pt x="3522771" y="1346386"/>
                    </a:cubicBezTo>
                    <a:cubicBezTo>
                      <a:pt x="3517249" y="1351908"/>
                      <a:pt x="3509759" y="1355011"/>
                      <a:pt x="3501949" y="1355011"/>
                    </a:cubicBezTo>
                    <a:lnTo>
                      <a:pt x="29447" y="1355011"/>
                    </a:lnTo>
                    <a:cubicBezTo>
                      <a:pt x="21637" y="1355011"/>
                      <a:pt x="14147" y="1351908"/>
                      <a:pt x="8625" y="1346386"/>
                    </a:cubicBezTo>
                    <a:cubicBezTo>
                      <a:pt x="3102" y="1340863"/>
                      <a:pt x="0" y="1333373"/>
                      <a:pt x="0" y="1325563"/>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3531396" cy="1383586"/>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557320" y="295300"/>
              <a:ext cx="16620009" cy="6221518"/>
            </a:xfrm>
            <a:prstGeom prst="rect">
              <a:avLst/>
            </a:prstGeom>
          </p:spPr>
          <p:txBody>
            <a:bodyPr anchor="t" rtlCol="false" tIns="0" lIns="0" bIns="0" rIns="0">
              <a:spAutoFit/>
            </a:bodyPr>
            <a:lstStyle/>
            <a:p>
              <a:pPr algn="l" marL="474984" indent="-237492" lvl="1">
                <a:lnSpc>
                  <a:spcPts val="3080"/>
                </a:lnSpc>
                <a:buFont typeface="Arial"/>
                <a:buChar char="•"/>
              </a:pPr>
              <a:r>
                <a:rPr lang="en-US" sz="2200" u="sng">
                  <a:solidFill>
                    <a:srgbClr val="000000"/>
                  </a:solidFill>
                  <a:latin typeface="Ansam"/>
                  <a:ea typeface="Ansam"/>
                  <a:cs typeface="Ansam"/>
                  <a:sym typeface="Ansam"/>
                </a:rPr>
                <a:t>Social</a:t>
              </a:r>
              <a:r>
                <a:rPr lang="en-US" sz="2200">
                  <a:solidFill>
                    <a:srgbClr val="000000"/>
                  </a:solidFill>
                  <a:latin typeface="Ansam"/>
                  <a:ea typeface="Ansam"/>
                  <a:cs typeface="Ansam"/>
                  <a:sym typeface="Ansam"/>
                </a:rPr>
                <a:t>- Millennials and Gen Z are increasingly prioritizing self-care, seeking stress relief and natural remedies. They prefer products with natural, organic, and cruelty-free ingredients, with a post-pandemic focus on mental wellness driving interest in relaxation-focused skincare.</a:t>
              </a:r>
            </a:p>
            <a:p>
              <a:pPr algn="l">
                <a:lnSpc>
                  <a:spcPts val="3080"/>
                </a:lnSpc>
              </a:pPr>
            </a:p>
            <a:p>
              <a:pPr algn="l" marL="474984" indent="-237492" lvl="1">
                <a:lnSpc>
                  <a:spcPts val="3080"/>
                </a:lnSpc>
                <a:buFont typeface="Arial"/>
                <a:buChar char="•"/>
              </a:pPr>
              <a:r>
                <a:rPr lang="en-US" sz="2200" u="sng">
                  <a:solidFill>
                    <a:srgbClr val="000000"/>
                  </a:solidFill>
                  <a:latin typeface="Ansam"/>
                  <a:ea typeface="Ansam"/>
                  <a:cs typeface="Ansam"/>
                  <a:sym typeface="Ansam"/>
                </a:rPr>
                <a:t>Technological</a:t>
              </a:r>
              <a:r>
                <a:rPr lang="en-US" sz="2200">
                  <a:solidFill>
                    <a:srgbClr val="000000"/>
                  </a:solidFill>
                  <a:latin typeface="Ansam"/>
                  <a:ea typeface="Ansam"/>
                  <a:cs typeface="Ansam"/>
                  <a:sym typeface="Ansam"/>
                </a:rPr>
                <a:t>- Innovative eco-production and aromatherapy integration in skincare rely on digital marketing, influencer partnerships, and data-driven strategies to engage tech-savvy, wellness-focused consumers. Online platforms play a key role in product distribution.</a:t>
              </a:r>
            </a:p>
            <a:p>
              <a:pPr algn="l">
                <a:lnSpc>
                  <a:spcPts val="3080"/>
                </a:lnSpc>
              </a:pPr>
            </a:p>
            <a:p>
              <a:pPr algn="l" marL="474984" indent="-237492" lvl="1">
                <a:lnSpc>
                  <a:spcPts val="3080"/>
                </a:lnSpc>
                <a:buFont typeface="Arial"/>
                <a:buChar char="•"/>
              </a:pPr>
              <a:r>
                <a:rPr lang="en-US" sz="2200" u="sng">
                  <a:solidFill>
                    <a:srgbClr val="000000"/>
                  </a:solidFill>
                  <a:latin typeface="Ansam"/>
                  <a:ea typeface="Ansam"/>
                  <a:cs typeface="Ansam"/>
                  <a:sym typeface="Ansam"/>
                </a:rPr>
                <a:t>Economic</a:t>
              </a:r>
              <a:r>
                <a:rPr lang="en-US" sz="2200">
                  <a:solidFill>
                    <a:srgbClr val="000000"/>
                  </a:solidFill>
                  <a:latin typeface="Ansam"/>
                  <a:ea typeface="Ansam"/>
                  <a:cs typeface="Ansam"/>
                  <a:sym typeface="Ansam"/>
                </a:rPr>
                <a:t>- Wellness-oriented skincare can command a high price due to its perceived value. Despite inflation, the aromatherapy and natural skincare market is growing, driven by eco-conscious consumers. Strong differentiation is crucial in Toronto's competitive market.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200513"/>
            <a:ext cx="14244249" cy="1800226"/>
          </a:xfrm>
          <a:prstGeom prst="rect">
            <a:avLst/>
          </a:prstGeom>
        </p:spPr>
        <p:txBody>
          <a:bodyPr anchor="t" rtlCol="false" tIns="0" lIns="0" bIns="0" rIns="0">
            <a:spAutoFit/>
          </a:bodyPr>
          <a:lstStyle/>
          <a:p>
            <a:pPr algn="ctr" marL="0" indent="0" lvl="0">
              <a:lnSpc>
                <a:spcPts val="14999"/>
              </a:lnSpc>
              <a:spcBef>
                <a:spcPct val="0"/>
              </a:spcBef>
            </a:pPr>
            <a:r>
              <a:rPr lang="en-US" sz="9999" spc="69">
                <a:solidFill>
                  <a:srgbClr val="7B629A"/>
                </a:solidFill>
                <a:latin typeface="Stars &amp; Love"/>
                <a:ea typeface="Stars &amp; Love"/>
                <a:cs typeface="Stars &amp; Love"/>
                <a:sym typeface="Stars &amp; Love"/>
              </a:rPr>
              <a:t>Summary of key findings</a:t>
            </a:r>
          </a:p>
        </p:txBody>
      </p:sp>
      <p:grpSp>
        <p:nvGrpSpPr>
          <p:cNvPr name="Group 17" id="17"/>
          <p:cNvGrpSpPr/>
          <p:nvPr/>
        </p:nvGrpSpPr>
        <p:grpSpPr>
          <a:xfrm rot="0">
            <a:off x="2439865" y="3245026"/>
            <a:ext cx="13408269" cy="5163402"/>
            <a:chOff x="0" y="0"/>
            <a:chExt cx="17877692" cy="6884536"/>
          </a:xfrm>
        </p:grpSpPr>
        <p:grpSp>
          <p:nvGrpSpPr>
            <p:cNvPr name="Group 18" id="18"/>
            <p:cNvGrpSpPr/>
            <p:nvPr/>
          </p:nvGrpSpPr>
          <p:grpSpPr>
            <a:xfrm rot="0">
              <a:off x="0" y="0"/>
              <a:ext cx="17877692" cy="6884536"/>
              <a:chOff x="0" y="0"/>
              <a:chExt cx="3531396" cy="1359908"/>
            </a:xfrm>
          </p:grpSpPr>
          <p:sp>
            <p:nvSpPr>
              <p:cNvPr name="Freeform 19" id="19"/>
              <p:cNvSpPr/>
              <p:nvPr/>
            </p:nvSpPr>
            <p:spPr>
              <a:xfrm flipH="false" flipV="false" rot="0">
                <a:off x="0" y="0"/>
                <a:ext cx="3531396" cy="1359908"/>
              </a:xfrm>
              <a:custGeom>
                <a:avLst/>
                <a:gdLst/>
                <a:ahLst/>
                <a:cxnLst/>
                <a:rect r="r" b="b" t="t" l="l"/>
                <a:pathLst>
                  <a:path h="1359908" w="3531396">
                    <a:moveTo>
                      <a:pt x="29447" y="0"/>
                    </a:moveTo>
                    <a:lnTo>
                      <a:pt x="3501949" y="0"/>
                    </a:lnTo>
                    <a:cubicBezTo>
                      <a:pt x="3509759" y="0"/>
                      <a:pt x="3517249" y="3102"/>
                      <a:pt x="3522771" y="8625"/>
                    </a:cubicBezTo>
                    <a:cubicBezTo>
                      <a:pt x="3528294" y="14147"/>
                      <a:pt x="3531396" y="21637"/>
                      <a:pt x="3531396" y="29447"/>
                    </a:cubicBezTo>
                    <a:lnTo>
                      <a:pt x="3531396" y="1330461"/>
                    </a:lnTo>
                    <a:cubicBezTo>
                      <a:pt x="3531396" y="1338271"/>
                      <a:pt x="3528294" y="1345761"/>
                      <a:pt x="3522771" y="1351283"/>
                    </a:cubicBezTo>
                    <a:cubicBezTo>
                      <a:pt x="3517249" y="1356806"/>
                      <a:pt x="3509759" y="1359908"/>
                      <a:pt x="3501949" y="1359908"/>
                    </a:cubicBezTo>
                    <a:lnTo>
                      <a:pt x="29447" y="1359908"/>
                    </a:lnTo>
                    <a:cubicBezTo>
                      <a:pt x="21637" y="1359908"/>
                      <a:pt x="14147" y="1356806"/>
                      <a:pt x="8625" y="1351283"/>
                    </a:cubicBezTo>
                    <a:cubicBezTo>
                      <a:pt x="3102" y="1345761"/>
                      <a:pt x="0" y="1338271"/>
                      <a:pt x="0" y="1330461"/>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3531396" cy="1388483"/>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628842" y="1635094"/>
              <a:ext cx="16620009" cy="3703531"/>
            </a:xfrm>
            <a:prstGeom prst="rect">
              <a:avLst/>
            </a:prstGeom>
          </p:spPr>
          <p:txBody>
            <a:bodyPr anchor="t" rtlCol="false" tIns="0" lIns="0" bIns="0" rIns="0">
              <a:spAutoFit/>
            </a:bodyPr>
            <a:lstStyle/>
            <a:p>
              <a:pPr algn="l" marL="496574" indent="-248287" lvl="1">
                <a:lnSpc>
                  <a:spcPts val="3220"/>
                </a:lnSpc>
                <a:buFont typeface="Arial"/>
                <a:buChar char="•"/>
              </a:pPr>
              <a:r>
                <a:rPr lang="en-US" sz="2300" u="sng">
                  <a:solidFill>
                    <a:srgbClr val="000000"/>
                  </a:solidFill>
                  <a:latin typeface="Ansam"/>
                  <a:ea typeface="Ansam"/>
                  <a:cs typeface="Ansam"/>
                  <a:sym typeface="Ansam"/>
                </a:rPr>
                <a:t>Environmental</a:t>
              </a:r>
              <a:r>
                <a:rPr lang="en-US" sz="2300">
                  <a:solidFill>
                    <a:srgbClr val="000000"/>
                  </a:solidFill>
                  <a:latin typeface="Ansam"/>
                  <a:ea typeface="Ansam"/>
                  <a:cs typeface="Ansam"/>
                  <a:sym typeface="Ansam"/>
                </a:rPr>
                <a:t>- Sustainability is essential, with consumers expecting natural ingredients, biodegradable packaging, and low carbon footprints. Sustainably sourced essential oils enhance brand appeal and align with Canadian environmental standards.</a:t>
              </a:r>
            </a:p>
            <a:p>
              <a:pPr algn="l">
                <a:lnSpc>
                  <a:spcPts val="3220"/>
                </a:lnSpc>
              </a:pPr>
            </a:p>
            <a:p>
              <a:pPr algn="l" marL="496574" indent="-248287" lvl="1">
                <a:lnSpc>
                  <a:spcPts val="3220"/>
                </a:lnSpc>
                <a:buFont typeface="Arial"/>
                <a:buChar char="•"/>
              </a:pPr>
              <a:r>
                <a:rPr lang="en-US" sz="2300" u="sng">
                  <a:solidFill>
                    <a:srgbClr val="000000"/>
                  </a:solidFill>
                  <a:latin typeface="Ansam"/>
                  <a:ea typeface="Ansam"/>
                  <a:cs typeface="Ansam"/>
                  <a:sym typeface="Ansam"/>
                </a:rPr>
                <a:t>Political</a:t>
              </a:r>
              <a:r>
                <a:rPr lang="en-US" sz="2300">
                  <a:solidFill>
                    <a:srgbClr val="000000"/>
                  </a:solidFill>
                  <a:latin typeface="Ansam"/>
                  <a:ea typeface="Ansam"/>
                  <a:cs typeface="Ansam"/>
                  <a:sym typeface="Ansam"/>
                </a:rPr>
                <a:t>- Canadian regulations protect consumers from misleading aromatherapy claims. Government policies, like the single-use plastics ban, support eco-friendly brands and offer opportunities such as potential tax incentives for adopting green practices.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87947" y="-9217208"/>
            <a:ext cx="21545710" cy="30393366"/>
            <a:chOff x="0" y="0"/>
            <a:chExt cx="28727614" cy="40524488"/>
          </a:xfrm>
        </p:grpSpPr>
        <p:sp>
          <p:nvSpPr>
            <p:cNvPr name="Freeform 3" id="3"/>
            <p:cNvSpPr/>
            <p:nvPr/>
          </p:nvSpPr>
          <p:spPr>
            <a:xfrm flipH="false" flipV="false" rot="0">
              <a:off x="11990260" y="13933919"/>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4" id="4"/>
            <p:cNvSpPr/>
            <p:nvPr/>
          </p:nvSpPr>
          <p:spPr>
            <a:xfrm flipH="false" flipV="false" rot="1342067">
              <a:off x="3035752" y="5503550"/>
              <a:ext cx="14685736" cy="18858088"/>
            </a:xfrm>
            <a:custGeom>
              <a:avLst/>
              <a:gdLst/>
              <a:ahLst/>
              <a:cxnLst/>
              <a:rect r="r" b="b" t="t" l="l"/>
              <a:pathLst>
                <a:path h="18858088" w="14685736">
                  <a:moveTo>
                    <a:pt x="0" y="0"/>
                  </a:moveTo>
                  <a:lnTo>
                    <a:pt x="14685736" y="0"/>
                  </a:lnTo>
                  <a:lnTo>
                    <a:pt x="14685736" y="18858089"/>
                  </a:lnTo>
                  <a:lnTo>
                    <a:pt x="0" y="18858089"/>
                  </a:lnTo>
                  <a:lnTo>
                    <a:pt x="0" y="0"/>
                  </a:lnTo>
                  <a:close/>
                </a:path>
              </a:pathLst>
            </a:custGeom>
            <a:blipFill>
              <a:blip r:embed="rId2">
                <a:alphaModFix amt="10344"/>
              </a:blip>
              <a:stretch>
                <a:fillRect l="0" t="0" r="0" b="0"/>
              </a:stretch>
            </a:blipFill>
          </p:spPr>
        </p:sp>
        <p:sp>
          <p:nvSpPr>
            <p:cNvPr name="Freeform 5" id="5"/>
            <p:cNvSpPr/>
            <p:nvPr/>
          </p:nvSpPr>
          <p:spPr>
            <a:xfrm flipH="false" flipV="false" rot="0">
              <a:off x="14041878" y="0"/>
              <a:ext cx="14685736" cy="18858088"/>
            </a:xfrm>
            <a:custGeom>
              <a:avLst/>
              <a:gdLst/>
              <a:ahLst/>
              <a:cxnLst/>
              <a:rect r="r" b="b" t="t" l="l"/>
              <a:pathLst>
                <a:path h="18858088" w="14685736">
                  <a:moveTo>
                    <a:pt x="0" y="0"/>
                  </a:moveTo>
                  <a:lnTo>
                    <a:pt x="14685736" y="0"/>
                  </a:lnTo>
                  <a:lnTo>
                    <a:pt x="14685736" y="18858088"/>
                  </a:lnTo>
                  <a:lnTo>
                    <a:pt x="0" y="18858088"/>
                  </a:lnTo>
                  <a:lnTo>
                    <a:pt x="0" y="0"/>
                  </a:lnTo>
                  <a:close/>
                </a:path>
              </a:pathLst>
            </a:custGeom>
            <a:blipFill>
              <a:blip r:embed="rId2">
                <a:alphaModFix amt="10344"/>
              </a:blip>
              <a:stretch>
                <a:fillRect l="0" t="0" r="0" b="0"/>
              </a:stretch>
            </a:blipFill>
          </p:spPr>
        </p:sp>
        <p:sp>
          <p:nvSpPr>
            <p:cNvPr name="Freeform 6" id="6"/>
            <p:cNvSpPr/>
            <p:nvPr/>
          </p:nvSpPr>
          <p:spPr>
            <a:xfrm flipH="false" flipV="false" rot="0">
              <a:off x="3559224" y="21666400"/>
              <a:ext cx="14685736" cy="18858088"/>
            </a:xfrm>
            <a:custGeom>
              <a:avLst/>
              <a:gdLst/>
              <a:ahLst/>
              <a:cxnLst/>
              <a:rect r="r" b="b" t="t" l="l"/>
              <a:pathLst>
                <a:path h="18858088" w="14685736">
                  <a:moveTo>
                    <a:pt x="0" y="0"/>
                  </a:moveTo>
                  <a:lnTo>
                    <a:pt x="14685737" y="0"/>
                  </a:lnTo>
                  <a:lnTo>
                    <a:pt x="14685737" y="18858088"/>
                  </a:lnTo>
                  <a:lnTo>
                    <a:pt x="0" y="18858088"/>
                  </a:lnTo>
                  <a:lnTo>
                    <a:pt x="0" y="0"/>
                  </a:lnTo>
                  <a:close/>
                </a:path>
              </a:pathLst>
            </a:custGeom>
            <a:blipFill>
              <a:blip r:embed="rId2">
                <a:alphaModFix amt="10344"/>
              </a:blip>
              <a:stretch>
                <a:fillRect l="0" t="0" r="0" b="0"/>
              </a:stretch>
            </a:blipFill>
          </p:spPr>
        </p:sp>
      </p:grpSp>
      <p:grpSp>
        <p:nvGrpSpPr>
          <p:cNvPr name="Group 7" id="7"/>
          <p:cNvGrpSpPr/>
          <p:nvPr/>
        </p:nvGrpSpPr>
        <p:grpSpPr>
          <a:xfrm rot="0">
            <a:off x="-3815100" y="1686741"/>
            <a:ext cx="25918200" cy="18928598"/>
            <a:chOff x="0" y="0"/>
            <a:chExt cx="34557600" cy="25238131"/>
          </a:xfrm>
        </p:grpSpPr>
        <p:sp>
          <p:nvSpPr>
            <p:cNvPr name="Freeform 8" id="8"/>
            <p:cNvSpPr/>
            <p:nvPr/>
          </p:nvSpPr>
          <p:spPr>
            <a:xfrm flipH="false" flipV="false" rot="0">
              <a:off x="12020598" y="9564424"/>
              <a:ext cx="10516404" cy="15673708"/>
            </a:xfrm>
            <a:custGeom>
              <a:avLst/>
              <a:gdLst/>
              <a:ahLst/>
              <a:cxnLst/>
              <a:rect r="r" b="b" t="t" l="l"/>
              <a:pathLst>
                <a:path h="15673708" w="10516404">
                  <a:moveTo>
                    <a:pt x="0" y="0"/>
                  </a:moveTo>
                  <a:lnTo>
                    <a:pt x="10516404" y="0"/>
                  </a:lnTo>
                  <a:lnTo>
                    <a:pt x="10516404" y="15673707"/>
                  </a:lnTo>
                  <a:lnTo>
                    <a:pt x="0" y="15673707"/>
                  </a:lnTo>
                  <a:lnTo>
                    <a:pt x="0" y="0"/>
                  </a:lnTo>
                  <a:close/>
                </a:path>
              </a:pathLst>
            </a:custGeom>
            <a:blipFill>
              <a:blip r:embed="rId3"/>
              <a:stretch>
                <a:fillRect l="-1681" t="0" r="-1681" b="-2553"/>
              </a:stretch>
            </a:blipFill>
          </p:spPr>
        </p:sp>
        <p:sp>
          <p:nvSpPr>
            <p:cNvPr name="Freeform 9" id="9"/>
            <p:cNvSpPr/>
            <p:nvPr/>
          </p:nvSpPr>
          <p:spPr>
            <a:xfrm flipH="false" flipV="false" rot="-7419172">
              <a:off x="977268" y="3241268"/>
              <a:ext cx="12683901" cy="9141558"/>
            </a:xfrm>
            <a:custGeom>
              <a:avLst/>
              <a:gdLst/>
              <a:ahLst/>
              <a:cxnLst/>
              <a:rect r="r" b="b" t="t" l="l"/>
              <a:pathLst>
                <a:path h="9141558" w="12683901">
                  <a:moveTo>
                    <a:pt x="0" y="0"/>
                  </a:moveTo>
                  <a:lnTo>
                    <a:pt x="12683901" y="0"/>
                  </a:lnTo>
                  <a:lnTo>
                    <a:pt x="12683901" y="9141558"/>
                  </a:lnTo>
                  <a:lnTo>
                    <a:pt x="0" y="9141558"/>
                  </a:lnTo>
                  <a:lnTo>
                    <a:pt x="0" y="0"/>
                  </a:lnTo>
                  <a:close/>
                </a:path>
              </a:pathLst>
            </a:custGeom>
            <a:blipFill>
              <a:blip r:embed="rId4"/>
              <a:stretch>
                <a:fillRect l="0" t="-5041" r="-25712" b="-77365"/>
              </a:stretch>
            </a:blipFill>
          </p:spPr>
        </p:sp>
        <p:sp>
          <p:nvSpPr>
            <p:cNvPr name="Freeform 10" id="10"/>
            <p:cNvSpPr/>
            <p:nvPr/>
          </p:nvSpPr>
          <p:spPr>
            <a:xfrm flipH="false" flipV="true" rot="-3362298">
              <a:off x="20881736" y="3251876"/>
              <a:ext cx="12683901" cy="9141558"/>
            </a:xfrm>
            <a:custGeom>
              <a:avLst/>
              <a:gdLst/>
              <a:ahLst/>
              <a:cxnLst/>
              <a:rect r="r" b="b" t="t" l="l"/>
              <a:pathLst>
                <a:path h="9141558" w="12683901">
                  <a:moveTo>
                    <a:pt x="0" y="9141558"/>
                  </a:moveTo>
                  <a:lnTo>
                    <a:pt x="12683901" y="9141558"/>
                  </a:lnTo>
                  <a:lnTo>
                    <a:pt x="12683901" y="0"/>
                  </a:lnTo>
                  <a:lnTo>
                    <a:pt x="0" y="0"/>
                  </a:lnTo>
                  <a:lnTo>
                    <a:pt x="0" y="9141558"/>
                  </a:lnTo>
                  <a:close/>
                </a:path>
              </a:pathLst>
            </a:custGeom>
            <a:blipFill>
              <a:blip r:embed="rId4"/>
              <a:stretch>
                <a:fillRect l="0" t="-5041" r="-25712" b="-77365"/>
              </a:stretch>
            </a:blipFill>
          </p:spPr>
        </p:sp>
      </p:grpSp>
      <p:sp>
        <p:nvSpPr>
          <p:cNvPr name="Freeform 11" id="11"/>
          <p:cNvSpPr/>
          <p:nvPr/>
        </p:nvSpPr>
        <p:spPr>
          <a:xfrm flipH="false" flipV="false" rot="-10800000">
            <a:off x="5200349" y="-10513303"/>
            <a:ext cx="7887303" cy="11755281"/>
          </a:xfrm>
          <a:custGeom>
            <a:avLst/>
            <a:gdLst/>
            <a:ahLst/>
            <a:cxnLst/>
            <a:rect r="r" b="b" t="t" l="l"/>
            <a:pathLst>
              <a:path h="11755281" w="7887303">
                <a:moveTo>
                  <a:pt x="0" y="0"/>
                </a:moveTo>
                <a:lnTo>
                  <a:pt x="7887302" y="0"/>
                </a:lnTo>
                <a:lnTo>
                  <a:pt x="7887302" y="11755280"/>
                </a:lnTo>
                <a:lnTo>
                  <a:pt x="0" y="11755280"/>
                </a:lnTo>
                <a:lnTo>
                  <a:pt x="0" y="0"/>
                </a:lnTo>
                <a:close/>
              </a:path>
            </a:pathLst>
          </a:custGeom>
          <a:blipFill>
            <a:blip r:embed="rId3"/>
            <a:stretch>
              <a:fillRect l="-1681" t="0" r="-1681" b="-2553"/>
            </a:stretch>
          </a:blipFill>
        </p:spPr>
      </p:sp>
      <p:sp>
        <p:nvSpPr>
          <p:cNvPr name="Freeform 12" id="12"/>
          <p:cNvSpPr/>
          <p:nvPr/>
        </p:nvSpPr>
        <p:spPr>
          <a:xfrm flipH="false" flipV="false" rot="3380827">
            <a:off x="11857223" y="-871825"/>
            <a:ext cx="9512926" cy="6856169"/>
          </a:xfrm>
          <a:custGeom>
            <a:avLst/>
            <a:gdLst/>
            <a:ahLst/>
            <a:cxnLst/>
            <a:rect r="r" b="b" t="t" l="l"/>
            <a:pathLst>
              <a:path h="6856169" w="9512926">
                <a:moveTo>
                  <a:pt x="0" y="0"/>
                </a:moveTo>
                <a:lnTo>
                  <a:pt x="9512926" y="0"/>
                </a:lnTo>
                <a:lnTo>
                  <a:pt x="9512926" y="6856169"/>
                </a:lnTo>
                <a:lnTo>
                  <a:pt x="0" y="6856169"/>
                </a:lnTo>
                <a:lnTo>
                  <a:pt x="0" y="0"/>
                </a:lnTo>
                <a:close/>
              </a:path>
            </a:pathLst>
          </a:custGeom>
          <a:blipFill>
            <a:blip r:embed="rId4"/>
            <a:stretch>
              <a:fillRect l="0" t="-5041" r="-25712" b="-77365"/>
            </a:stretch>
          </a:blipFill>
        </p:spPr>
      </p:sp>
      <p:sp>
        <p:nvSpPr>
          <p:cNvPr name="Freeform 13" id="13"/>
          <p:cNvSpPr/>
          <p:nvPr/>
        </p:nvSpPr>
        <p:spPr>
          <a:xfrm flipH="false" flipV="true" rot="7437701">
            <a:off x="-3071128" y="-879781"/>
            <a:ext cx="9512926" cy="6856169"/>
          </a:xfrm>
          <a:custGeom>
            <a:avLst/>
            <a:gdLst/>
            <a:ahLst/>
            <a:cxnLst/>
            <a:rect r="r" b="b" t="t" l="l"/>
            <a:pathLst>
              <a:path h="6856169" w="9512926">
                <a:moveTo>
                  <a:pt x="0" y="6856169"/>
                </a:moveTo>
                <a:lnTo>
                  <a:pt x="9512926" y="6856169"/>
                </a:lnTo>
                <a:lnTo>
                  <a:pt x="9512926" y="0"/>
                </a:lnTo>
                <a:lnTo>
                  <a:pt x="0" y="0"/>
                </a:lnTo>
                <a:lnTo>
                  <a:pt x="0" y="6856169"/>
                </a:lnTo>
                <a:close/>
              </a:path>
            </a:pathLst>
          </a:custGeom>
          <a:blipFill>
            <a:blip r:embed="rId4"/>
            <a:stretch>
              <a:fillRect l="0" t="-5041" r="-25712" b="-77365"/>
            </a:stretch>
          </a:blipFill>
        </p:spPr>
      </p:sp>
      <p:sp>
        <p:nvSpPr>
          <p:cNvPr name="Freeform 14" id="14"/>
          <p:cNvSpPr/>
          <p:nvPr/>
        </p:nvSpPr>
        <p:spPr>
          <a:xfrm flipH="false" flipV="false" rot="-3007086">
            <a:off x="17651451" y="-112131"/>
            <a:ext cx="9625300" cy="10289853"/>
          </a:xfrm>
          <a:custGeom>
            <a:avLst/>
            <a:gdLst/>
            <a:ahLst/>
            <a:cxnLst/>
            <a:rect r="r" b="b" t="t" l="l"/>
            <a:pathLst>
              <a:path h="10289853" w="9625300">
                <a:moveTo>
                  <a:pt x="0" y="0"/>
                </a:moveTo>
                <a:lnTo>
                  <a:pt x="9625300" y="0"/>
                </a:lnTo>
                <a:lnTo>
                  <a:pt x="9625300" y="10289853"/>
                </a:lnTo>
                <a:lnTo>
                  <a:pt x="0" y="10289853"/>
                </a:lnTo>
                <a:lnTo>
                  <a:pt x="0" y="0"/>
                </a:lnTo>
                <a:close/>
              </a:path>
            </a:pathLst>
          </a:custGeom>
          <a:blipFill>
            <a:blip r:embed="rId5"/>
            <a:stretch>
              <a:fillRect l="0" t="0" r="0" b="0"/>
            </a:stretch>
          </a:blipFill>
        </p:spPr>
      </p:sp>
      <p:sp>
        <p:nvSpPr>
          <p:cNvPr name="Freeform 15" id="15"/>
          <p:cNvSpPr/>
          <p:nvPr/>
        </p:nvSpPr>
        <p:spPr>
          <a:xfrm flipH="true" flipV="true" rot="-3007086">
            <a:off x="-8988751" y="-235763"/>
            <a:ext cx="9625300" cy="10289853"/>
          </a:xfrm>
          <a:custGeom>
            <a:avLst/>
            <a:gdLst/>
            <a:ahLst/>
            <a:cxnLst/>
            <a:rect r="r" b="b" t="t" l="l"/>
            <a:pathLst>
              <a:path h="10289853" w="9625300">
                <a:moveTo>
                  <a:pt x="9625300" y="10289853"/>
                </a:moveTo>
                <a:lnTo>
                  <a:pt x="0" y="10289853"/>
                </a:lnTo>
                <a:lnTo>
                  <a:pt x="0" y="0"/>
                </a:lnTo>
                <a:lnTo>
                  <a:pt x="9625300" y="0"/>
                </a:lnTo>
                <a:lnTo>
                  <a:pt x="9625300" y="10289853"/>
                </a:lnTo>
                <a:close/>
              </a:path>
            </a:pathLst>
          </a:custGeom>
          <a:blipFill>
            <a:blip r:embed="rId5"/>
            <a:stretch>
              <a:fillRect l="0" t="0" r="0" b="0"/>
            </a:stretch>
          </a:blipFill>
        </p:spPr>
      </p:sp>
      <p:sp>
        <p:nvSpPr>
          <p:cNvPr name="TextBox 16" id="16"/>
          <p:cNvSpPr txBox="true"/>
          <p:nvPr/>
        </p:nvSpPr>
        <p:spPr>
          <a:xfrm rot="0">
            <a:off x="2021875" y="1332917"/>
            <a:ext cx="14244249" cy="1573519"/>
          </a:xfrm>
          <a:prstGeom prst="rect">
            <a:avLst/>
          </a:prstGeom>
        </p:spPr>
        <p:txBody>
          <a:bodyPr anchor="t" rtlCol="false" tIns="0" lIns="0" bIns="0" rIns="0">
            <a:spAutoFit/>
          </a:bodyPr>
          <a:lstStyle/>
          <a:p>
            <a:pPr algn="ctr" marL="0" indent="0" lvl="0">
              <a:lnSpc>
                <a:spcPts val="13050"/>
              </a:lnSpc>
              <a:spcBef>
                <a:spcPct val="0"/>
              </a:spcBef>
            </a:pPr>
            <a:r>
              <a:rPr lang="en-US" sz="8700" spc="60">
                <a:solidFill>
                  <a:srgbClr val="7B629A"/>
                </a:solidFill>
                <a:latin typeface="Stars &amp; Love"/>
                <a:ea typeface="Stars &amp; Love"/>
                <a:cs typeface="Stars &amp; Love"/>
                <a:sym typeface="Stars &amp; Love"/>
              </a:rPr>
              <a:t>Market value &amp; growth trends</a:t>
            </a:r>
          </a:p>
        </p:txBody>
      </p:sp>
      <p:grpSp>
        <p:nvGrpSpPr>
          <p:cNvPr name="Group 17" id="17"/>
          <p:cNvGrpSpPr/>
          <p:nvPr/>
        </p:nvGrpSpPr>
        <p:grpSpPr>
          <a:xfrm rot="0">
            <a:off x="2439865" y="3245026"/>
            <a:ext cx="13408269" cy="5563452"/>
            <a:chOff x="0" y="0"/>
            <a:chExt cx="17877692" cy="7417936"/>
          </a:xfrm>
        </p:grpSpPr>
        <p:grpSp>
          <p:nvGrpSpPr>
            <p:cNvPr name="Group 18" id="18"/>
            <p:cNvGrpSpPr/>
            <p:nvPr/>
          </p:nvGrpSpPr>
          <p:grpSpPr>
            <a:xfrm rot="0">
              <a:off x="0" y="0"/>
              <a:ext cx="17877692" cy="7417936"/>
              <a:chOff x="0" y="0"/>
              <a:chExt cx="3531396" cy="1465271"/>
            </a:xfrm>
          </p:grpSpPr>
          <p:sp>
            <p:nvSpPr>
              <p:cNvPr name="Freeform 19" id="19"/>
              <p:cNvSpPr/>
              <p:nvPr/>
            </p:nvSpPr>
            <p:spPr>
              <a:xfrm flipH="false" flipV="false" rot="0">
                <a:off x="0" y="0"/>
                <a:ext cx="3531396" cy="1465271"/>
              </a:xfrm>
              <a:custGeom>
                <a:avLst/>
                <a:gdLst/>
                <a:ahLst/>
                <a:cxnLst/>
                <a:rect r="r" b="b" t="t" l="l"/>
                <a:pathLst>
                  <a:path h="1465271" w="3531396">
                    <a:moveTo>
                      <a:pt x="29447" y="0"/>
                    </a:moveTo>
                    <a:lnTo>
                      <a:pt x="3501949" y="0"/>
                    </a:lnTo>
                    <a:cubicBezTo>
                      <a:pt x="3509759" y="0"/>
                      <a:pt x="3517249" y="3102"/>
                      <a:pt x="3522771" y="8625"/>
                    </a:cubicBezTo>
                    <a:cubicBezTo>
                      <a:pt x="3528294" y="14147"/>
                      <a:pt x="3531396" y="21637"/>
                      <a:pt x="3531396" y="29447"/>
                    </a:cubicBezTo>
                    <a:lnTo>
                      <a:pt x="3531396" y="1435824"/>
                    </a:lnTo>
                    <a:cubicBezTo>
                      <a:pt x="3531396" y="1443634"/>
                      <a:pt x="3528294" y="1451124"/>
                      <a:pt x="3522771" y="1456646"/>
                    </a:cubicBezTo>
                    <a:cubicBezTo>
                      <a:pt x="3517249" y="1462169"/>
                      <a:pt x="3509759" y="1465271"/>
                      <a:pt x="3501949" y="1465271"/>
                    </a:cubicBezTo>
                    <a:lnTo>
                      <a:pt x="29447" y="1465271"/>
                    </a:lnTo>
                    <a:cubicBezTo>
                      <a:pt x="21637" y="1465271"/>
                      <a:pt x="14147" y="1462169"/>
                      <a:pt x="8625" y="1456646"/>
                    </a:cubicBezTo>
                    <a:cubicBezTo>
                      <a:pt x="3102" y="1451124"/>
                      <a:pt x="0" y="1443634"/>
                      <a:pt x="0" y="1435824"/>
                    </a:cubicBezTo>
                    <a:lnTo>
                      <a:pt x="0" y="29447"/>
                    </a:lnTo>
                    <a:cubicBezTo>
                      <a:pt x="0" y="21637"/>
                      <a:pt x="3102" y="14147"/>
                      <a:pt x="8625" y="8625"/>
                    </a:cubicBezTo>
                    <a:cubicBezTo>
                      <a:pt x="14147" y="3102"/>
                      <a:pt x="21637" y="0"/>
                      <a:pt x="29447" y="0"/>
                    </a:cubicBezTo>
                    <a:close/>
                  </a:path>
                </a:pathLst>
              </a:custGeom>
              <a:solidFill>
                <a:srgbClr val="FFFFFF"/>
              </a:solidFill>
              <a:ln w="66675" cap="rnd">
                <a:solidFill>
                  <a:srgbClr val="D4BC68"/>
                </a:solidFill>
                <a:prstDash val="solid"/>
                <a:round/>
              </a:ln>
            </p:spPr>
          </p:sp>
          <p:sp>
            <p:nvSpPr>
              <p:cNvPr name="TextBox 20" id="20"/>
              <p:cNvSpPr txBox="true"/>
              <p:nvPr/>
            </p:nvSpPr>
            <p:spPr>
              <a:xfrm>
                <a:off x="0" y="-28575"/>
                <a:ext cx="3531396" cy="1493846"/>
              </a:xfrm>
              <a:prstGeom prst="rect">
                <a:avLst/>
              </a:prstGeom>
            </p:spPr>
            <p:txBody>
              <a:bodyPr anchor="ctr" rtlCol="false" tIns="50800" lIns="50800" bIns="50800" rIns="50800"/>
              <a:lstStyle/>
              <a:p>
                <a:pPr algn="ctr">
                  <a:lnSpc>
                    <a:spcPts val="2281"/>
                  </a:lnSpc>
                </a:pPr>
              </a:p>
            </p:txBody>
          </p:sp>
        </p:grpSp>
        <p:sp>
          <p:nvSpPr>
            <p:cNvPr name="TextBox 21" id="21"/>
            <p:cNvSpPr txBox="true"/>
            <p:nvPr/>
          </p:nvSpPr>
          <p:spPr>
            <a:xfrm rot="0">
              <a:off x="628842" y="1635094"/>
              <a:ext cx="16620009" cy="4236931"/>
            </a:xfrm>
            <a:prstGeom prst="rect">
              <a:avLst/>
            </a:prstGeom>
          </p:spPr>
          <p:txBody>
            <a:bodyPr anchor="t" rtlCol="false" tIns="0" lIns="0" bIns="0" rIns="0">
              <a:spAutoFit/>
            </a:bodyPr>
            <a:lstStyle/>
            <a:p>
              <a:pPr algn="l" marL="496574" indent="-248287" lvl="1">
                <a:lnSpc>
                  <a:spcPts val="3220"/>
                </a:lnSpc>
                <a:buFont typeface="Arial"/>
                <a:buChar char="•"/>
              </a:pPr>
              <a:r>
                <a:rPr lang="en-US" sz="2300">
                  <a:solidFill>
                    <a:srgbClr val="000000"/>
                  </a:solidFill>
                  <a:latin typeface="Ansam"/>
                  <a:ea typeface="Ansam"/>
                  <a:cs typeface="Ansam"/>
                  <a:sym typeface="Ansam"/>
                </a:rPr>
                <a:t>The Canadian skin care market is projected to reach a volume of US$2.14 billion in 2024, with an annual growth rate of 2.12% from 2024 to 2029.</a:t>
              </a:r>
            </a:p>
            <a:p>
              <a:pPr algn="l">
                <a:lnSpc>
                  <a:spcPts val="3220"/>
                </a:lnSpc>
              </a:pPr>
            </a:p>
            <a:p>
              <a:pPr algn="l" marL="496574" indent="-248287" lvl="1">
                <a:lnSpc>
                  <a:spcPts val="3220"/>
                </a:lnSpc>
                <a:buFont typeface="Arial"/>
                <a:buChar char="•"/>
              </a:pPr>
              <a:r>
                <a:rPr lang="en-US" sz="2300">
                  <a:solidFill>
                    <a:srgbClr val="000000"/>
                  </a:solidFill>
                  <a:latin typeface="Ansam"/>
                  <a:ea typeface="Ansam"/>
                  <a:cs typeface="Ansam"/>
                  <a:sym typeface="Ansam"/>
                </a:rPr>
                <a:t>The broader beauty and personal care market is expected to generate US$8.84 billion in revenue in 2024, with a projected annual growth rate of 1.54% from 2024 to 2029. </a:t>
              </a:r>
            </a:p>
            <a:p>
              <a:pPr algn="l">
                <a:lnSpc>
                  <a:spcPts val="3220"/>
                </a:lnSpc>
              </a:pPr>
            </a:p>
            <a:p>
              <a:pPr algn="l" marL="496574" indent="-248287" lvl="1">
                <a:lnSpc>
                  <a:spcPts val="3220"/>
                </a:lnSpc>
                <a:buFont typeface="Arial"/>
                <a:buChar char="•"/>
              </a:pPr>
              <a:r>
                <a:rPr lang="en-US" sz="2300">
                  <a:solidFill>
                    <a:srgbClr val="000000"/>
                  </a:solidFill>
                  <a:latin typeface="Ansam"/>
                  <a:ea typeface="Ansam"/>
                  <a:cs typeface="Ansam"/>
                  <a:sym typeface="Ansam"/>
                </a:rPr>
                <a:t>Globally, the skincare market was valued at USD 109.71 billion in 2023 and is projected to grow to USD 194.05 billion by 2032, exhibiting a CAGR of 6.68% during this period.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DAGYll0x5QM</dc:identifier>
  <dcterms:modified xsi:type="dcterms:W3CDTF">2011-08-01T06:04:30Z</dcterms:modified>
  <cp:revision>1</cp:revision>
  <dc:title>Marketing analysis PPT- Group 9</dc:title>
</cp:coreProperties>
</file>